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9.svg" ContentType="image/svg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55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3"/>
    <p:restoredTop sz="94658"/>
  </p:normalViewPr>
  <p:slideViewPr>
    <p:cSldViewPr snapToGrid="0">
      <p:cViewPr varScale="1">
        <p:scale>
          <a:sx n="60" d="100"/>
          <a:sy n="60" d="100"/>
        </p:scale>
        <p:origin x="176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1816D-64DB-4C64-9056-B44A6DF6E18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564E07-0CFB-4017-A400-FFC2A70EE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Executive Summary</a:t>
          </a:r>
        </a:p>
      </dgm:t>
    </dgm:pt>
    <dgm:pt modelId="{1DB4A573-0A3A-4431-8E92-A674A36A378A}" type="parTrans" cxnId="{B00644BD-7105-4D04-A354-CB17F3BAFC60}">
      <dgm:prSet/>
      <dgm:spPr/>
      <dgm:t>
        <a:bodyPr/>
        <a:lstStyle/>
        <a:p>
          <a:endParaRPr lang="en-US"/>
        </a:p>
      </dgm:t>
    </dgm:pt>
    <dgm:pt modelId="{C5EEDF50-E2FD-412E-B678-2D62A152E5B2}" type="sibTrans" cxnId="{B00644BD-7105-4D04-A354-CB17F3BAFC60}">
      <dgm:prSet/>
      <dgm:spPr/>
      <dgm:t>
        <a:bodyPr/>
        <a:lstStyle/>
        <a:p>
          <a:endParaRPr lang="en-US"/>
        </a:p>
      </dgm:t>
    </dgm:pt>
    <dgm:pt modelId="{064F6853-AFBB-47EA-8B35-E84705E29A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9F4A381D-6833-414F-935B-AE55B423C7FE}" type="parTrans" cxnId="{462AC43A-2B2F-4773-A512-3206C132D8BD}">
      <dgm:prSet/>
      <dgm:spPr/>
      <dgm:t>
        <a:bodyPr/>
        <a:lstStyle/>
        <a:p>
          <a:endParaRPr lang="en-US"/>
        </a:p>
      </dgm:t>
    </dgm:pt>
    <dgm:pt modelId="{668E830C-E04A-48EC-8404-988C1743DAD0}" type="sibTrans" cxnId="{462AC43A-2B2F-4773-A512-3206C132D8BD}">
      <dgm:prSet/>
      <dgm:spPr/>
      <dgm:t>
        <a:bodyPr/>
        <a:lstStyle/>
        <a:p>
          <a:endParaRPr lang="en-US"/>
        </a:p>
      </dgm:t>
    </dgm:pt>
    <dgm:pt modelId="{9830B08F-993E-478F-80F2-05B54D1B48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Methodology</a:t>
          </a:r>
        </a:p>
      </dgm:t>
    </dgm:pt>
    <dgm:pt modelId="{CA4FD805-F5A8-460A-A37C-8F62CAC49584}" type="parTrans" cxnId="{70F95F69-1B9C-4ADA-9CB9-2D8BC3C4B98F}">
      <dgm:prSet/>
      <dgm:spPr/>
      <dgm:t>
        <a:bodyPr/>
        <a:lstStyle/>
        <a:p>
          <a:endParaRPr lang="en-US"/>
        </a:p>
      </dgm:t>
    </dgm:pt>
    <dgm:pt modelId="{1B381BCB-1133-4CD3-AF8B-894E9685B185}" type="sibTrans" cxnId="{70F95F69-1B9C-4ADA-9CB9-2D8BC3C4B98F}">
      <dgm:prSet/>
      <dgm:spPr/>
      <dgm:t>
        <a:bodyPr/>
        <a:lstStyle/>
        <a:p>
          <a:endParaRPr lang="en-US"/>
        </a:p>
      </dgm:t>
    </dgm:pt>
    <dgm:pt modelId="{B2F7F721-B4B1-4B55-AEA4-B6F4797DBC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Exploratory Data Analysis</a:t>
          </a:r>
        </a:p>
      </dgm:t>
    </dgm:pt>
    <dgm:pt modelId="{F5F4A0EA-C1CC-4B70-B96D-71DCAAD8E97B}" type="parTrans" cxnId="{A5C473E1-0973-49A4-B39A-3565E3A7F25A}">
      <dgm:prSet/>
      <dgm:spPr/>
      <dgm:t>
        <a:bodyPr/>
        <a:lstStyle/>
        <a:p>
          <a:endParaRPr lang="en-US"/>
        </a:p>
      </dgm:t>
    </dgm:pt>
    <dgm:pt modelId="{78EB1573-D746-4457-907A-1FFFBEC51CE2}" type="sibTrans" cxnId="{A5C473E1-0973-49A4-B39A-3565E3A7F25A}">
      <dgm:prSet/>
      <dgm:spPr/>
      <dgm:t>
        <a:bodyPr/>
        <a:lstStyle/>
        <a:p>
          <a:endParaRPr lang="en-US"/>
        </a:p>
      </dgm:t>
    </dgm:pt>
    <dgm:pt modelId="{AD0D2E6C-78FC-4FC3-A40D-B9DA5B69A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D5C215A3-536E-4E3E-9B82-6EFF9699E76F}" type="parTrans" cxnId="{B712125C-9639-45E4-9E38-0F22EA993B05}">
      <dgm:prSet/>
      <dgm:spPr/>
      <dgm:t>
        <a:bodyPr/>
        <a:lstStyle/>
        <a:p>
          <a:endParaRPr lang="en-US"/>
        </a:p>
      </dgm:t>
    </dgm:pt>
    <dgm:pt modelId="{21F713D3-37B0-473B-9627-931822586F85}" type="sibTrans" cxnId="{B712125C-9639-45E4-9E38-0F22EA993B05}">
      <dgm:prSet/>
      <dgm:spPr/>
      <dgm:t>
        <a:bodyPr/>
        <a:lstStyle/>
        <a:p>
          <a:endParaRPr lang="en-US"/>
        </a:p>
      </dgm:t>
    </dgm:pt>
    <dgm:pt modelId="{E9CE7509-357B-42A0-8B6B-C927763179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Appendix</a:t>
          </a:r>
        </a:p>
      </dgm:t>
    </dgm:pt>
    <dgm:pt modelId="{94A22517-96E0-4EC7-A3C2-8870A51A8377}" type="parTrans" cxnId="{7B6D73F3-663C-4171-B0F0-EB11DC787567}">
      <dgm:prSet/>
      <dgm:spPr/>
      <dgm:t>
        <a:bodyPr/>
        <a:lstStyle/>
        <a:p>
          <a:endParaRPr lang="en-US"/>
        </a:p>
      </dgm:t>
    </dgm:pt>
    <dgm:pt modelId="{2A4ED1C0-B9AD-4ED2-B9AA-49153179C3EA}" type="sibTrans" cxnId="{7B6D73F3-663C-4171-B0F0-EB11DC787567}">
      <dgm:prSet/>
      <dgm:spPr/>
      <dgm:t>
        <a:bodyPr/>
        <a:lstStyle/>
        <a:p>
          <a:endParaRPr lang="en-US"/>
        </a:p>
      </dgm:t>
    </dgm:pt>
    <dgm:pt modelId="{FDABBFA2-0941-084A-A305-EF9206FD83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</a:t>
          </a:r>
        </a:p>
      </dgm:t>
    </dgm:pt>
    <dgm:pt modelId="{1E95750E-2AF5-E040-942F-50B9B65E64EA}" type="parTrans" cxnId="{08BEF3AF-63BA-144C-9434-178931EDB6E4}">
      <dgm:prSet/>
      <dgm:spPr/>
      <dgm:t>
        <a:bodyPr/>
        <a:lstStyle/>
        <a:p>
          <a:endParaRPr lang="en-GB"/>
        </a:p>
      </dgm:t>
    </dgm:pt>
    <dgm:pt modelId="{802D12C3-DA01-8E48-A48E-B430E61300A0}" type="sibTrans" cxnId="{08BEF3AF-63BA-144C-9434-178931EDB6E4}">
      <dgm:prSet/>
      <dgm:spPr/>
      <dgm:t>
        <a:bodyPr/>
        <a:lstStyle/>
        <a:p>
          <a:endParaRPr lang="en-GB"/>
        </a:p>
      </dgm:t>
    </dgm:pt>
    <dgm:pt modelId="{2E6649F3-54B4-1F46-BE60-75D1F77E5C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Predictive Analysis</a:t>
          </a:r>
        </a:p>
      </dgm:t>
    </dgm:pt>
    <dgm:pt modelId="{72487491-F775-6C40-9B20-D22679C5ABDD}" type="parTrans" cxnId="{DE46795E-B3BF-9B40-BEEB-2F6C8C5B2FF1}">
      <dgm:prSet/>
      <dgm:spPr/>
      <dgm:t>
        <a:bodyPr/>
        <a:lstStyle/>
        <a:p>
          <a:endParaRPr lang="en-GB"/>
        </a:p>
      </dgm:t>
    </dgm:pt>
    <dgm:pt modelId="{84B98628-305E-F540-927A-6948452391DA}" type="sibTrans" cxnId="{DE46795E-B3BF-9B40-BEEB-2F6C8C5B2FF1}">
      <dgm:prSet/>
      <dgm:spPr/>
      <dgm:t>
        <a:bodyPr/>
        <a:lstStyle/>
        <a:p>
          <a:endParaRPr lang="en-GB"/>
        </a:p>
      </dgm:t>
    </dgm:pt>
    <dgm:pt modelId="{C6CFA021-A185-4B76-943B-CD4EB9DE4263}" type="pres">
      <dgm:prSet presAssocID="{C0F1816D-64DB-4C64-9056-B44A6DF6E182}" presName="root" presStyleCnt="0">
        <dgm:presLayoutVars>
          <dgm:dir/>
          <dgm:resizeHandles val="exact"/>
        </dgm:presLayoutVars>
      </dgm:prSet>
      <dgm:spPr/>
    </dgm:pt>
    <dgm:pt modelId="{4E21C4DD-B43F-4F97-9410-7273404AFF28}" type="pres">
      <dgm:prSet presAssocID="{6D564E07-0CFB-4017-A400-FFC2A70EEEC5}" presName="compNode" presStyleCnt="0"/>
      <dgm:spPr/>
    </dgm:pt>
    <dgm:pt modelId="{A6CBDCA7-F5D9-435E-95A7-B11154DA131F}" type="pres">
      <dgm:prSet presAssocID="{6D564E07-0CFB-4017-A400-FFC2A70EEEC5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424494E6-01A3-4044-A585-A79FE793A9D3}" type="pres">
      <dgm:prSet presAssocID="{6D564E07-0CFB-4017-A400-FFC2A70EEEC5}" presName="spaceRect" presStyleCnt="0"/>
      <dgm:spPr/>
    </dgm:pt>
    <dgm:pt modelId="{894D8E79-6018-4D41-8916-CCE7D7E779A4}" type="pres">
      <dgm:prSet presAssocID="{6D564E07-0CFB-4017-A400-FFC2A70EEEC5}" presName="textRect" presStyleLbl="revTx" presStyleIdx="0" presStyleCnt="8">
        <dgm:presLayoutVars>
          <dgm:chMax val="1"/>
          <dgm:chPref val="1"/>
        </dgm:presLayoutVars>
      </dgm:prSet>
      <dgm:spPr/>
    </dgm:pt>
    <dgm:pt modelId="{D96A3548-3247-4FCA-AE28-D5ABAC0DC3DA}" type="pres">
      <dgm:prSet presAssocID="{C5EEDF50-E2FD-412E-B678-2D62A152E5B2}" presName="sibTrans" presStyleCnt="0"/>
      <dgm:spPr/>
    </dgm:pt>
    <dgm:pt modelId="{7E6A6B74-17F4-405A-BE9C-A61C92ADA50D}" type="pres">
      <dgm:prSet presAssocID="{064F6853-AFBB-47EA-8B35-E84705E29A2A}" presName="compNode" presStyleCnt="0"/>
      <dgm:spPr/>
    </dgm:pt>
    <dgm:pt modelId="{5010C784-FC18-4EC6-9645-85E1EA13E553}" type="pres">
      <dgm:prSet presAssocID="{064F6853-AFBB-47EA-8B35-E84705E29A2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3B4A3E79-D901-4483-B26E-41D0542F7BAC}" type="pres">
      <dgm:prSet presAssocID="{064F6853-AFBB-47EA-8B35-E84705E29A2A}" presName="spaceRect" presStyleCnt="0"/>
      <dgm:spPr/>
    </dgm:pt>
    <dgm:pt modelId="{65608BB6-8B25-4052-AEE3-A9859F2A1207}" type="pres">
      <dgm:prSet presAssocID="{064F6853-AFBB-47EA-8B35-E84705E29A2A}" presName="textRect" presStyleLbl="revTx" presStyleIdx="1" presStyleCnt="8">
        <dgm:presLayoutVars>
          <dgm:chMax val="1"/>
          <dgm:chPref val="1"/>
        </dgm:presLayoutVars>
      </dgm:prSet>
      <dgm:spPr/>
    </dgm:pt>
    <dgm:pt modelId="{6195E433-9446-4C50-9929-D3106D6A66E9}" type="pres">
      <dgm:prSet presAssocID="{668E830C-E04A-48EC-8404-988C1743DAD0}" presName="sibTrans" presStyleCnt="0"/>
      <dgm:spPr/>
    </dgm:pt>
    <dgm:pt modelId="{5B8D80E3-892F-4D78-94DD-C00422B0C66A}" type="pres">
      <dgm:prSet presAssocID="{9830B08F-993E-478F-80F2-05B54D1B483D}" presName="compNode" presStyleCnt="0"/>
      <dgm:spPr/>
    </dgm:pt>
    <dgm:pt modelId="{03D96AD7-D03D-4743-AFE3-49929478A8E0}" type="pres">
      <dgm:prSet presAssocID="{9830B08F-993E-478F-80F2-05B54D1B483D}" presName="iconRect" presStyleLbl="node1" presStyleIdx="2" presStyleCnt="8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62FC9FAE-E4C0-42A6-A5E9-01BB03FCB4E5}" type="pres">
      <dgm:prSet presAssocID="{9830B08F-993E-478F-80F2-05B54D1B483D}" presName="spaceRect" presStyleCnt="0"/>
      <dgm:spPr/>
    </dgm:pt>
    <dgm:pt modelId="{CF8C6211-7C99-44BB-ADFC-83AEDFE0F8D6}" type="pres">
      <dgm:prSet presAssocID="{9830B08F-993E-478F-80F2-05B54D1B483D}" presName="textRect" presStyleLbl="revTx" presStyleIdx="2" presStyleCnt="8">
        <dgm:presLayoutVars>
          <dgm:chMax val="1"/>
          <dgm:chPref val="1"/>
        </dgm:presLayoutVars>
      </dgm:prSet>
      <dgm:spPr/>
    </dgm:pt>
    <dgm:pt modelId="{D84D434B-18C8-43EF-99FA-E2D44E95649F}" type="pres">
      <dgm:prSet presAssocID="{1B381BCB-1133-4CD3-AF8B-894E9685B185}" presName="sibTrans" presStyleCnt="0"/>
      <dgm:spPr/>
    </dgm:pt>
    <dgm:pt modelId="{1E82BC91-6140-4C43-A1CB-1E77C04D5CAB}" type="pres">
      <dgm:prSet presAssocID="{B2F7F721-B4B1-4B55-AEA4-B6F4797DBC27}" presName="compNode" presStyleCnt="0"/>
      <dgm:spPr/>
    </dgm:pt>
    <dgm:pt modelId="{D2EDF397-23D1-4714-B8DD-723FB4549B1C}" type="pres">
      <dgm:prSet presAssocID="{B2F7F721-B4B1-4B55-AEA4-B6F4797DBC27}" presName="iconRect" presStyleLbl="node1" presStyleIdx="3" presStyleCnt="8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B2BB893A-CBB8-4F26-9186-678E9FDE3399}" type="pres">
      <dgm:prSet presAssocID="{B2F7F721-B4B1-4B55-AEA4-B6F4797DBC27}" presName="spaceRect" presStyleCnt="0"/>
      <dgm:spPr/>
    </dgm:pt>
    <dgm:pt modelId="{1FA1EEA0-18E8-4246-830B-B3C3B90C574C}" type="pres">
      <dgm:prSet presAssocID="{B2F7F721-B4B1-4B55-AEA4-B6F4797DBC27}" presName="textRect" presStyleLbl="revTx" presStyleIdx="3" presStyleCnt="8">
        <dgm:presLayoutVars>
          <dgm:chMax val="1"/>
          <dgm:chPref val="1"/>
        </dgm:presLayoutVars>
      </dgm:prSet>
      <dgm:spPr/>
    </dgm:pt>
    <dgm:pt modelId="{C19902A7-4C88-46DE-9F6A-43EED77FC7BB}" type="pres">
      <dgm:prSet presAssocID="{78EB1573-D746-4457-907A-1FFFBEC51CE2}" presName="sibTrans" presStyleCnt="0"/>
      <dgm:spPr/>
    </dgm:pt>
    <dgm:pt modelId="{58E09B49-EB47-F647-BDA8-0F18C0B5FEE7}" type="pres">
      <dgm:prSet presAssocID="{FDABBFA2-0941-084A-A305-EF9206FD8353}" presName="compNode" presStyleCnt="0"/>
      <dgm:spPr/>
    </dgm:pt>
    <dgm:pt modelId="{6B79DBC4-B580-6446-990B-D5291DD7DD1B}" type="pres">
      <dgm:prSet presAssocID="{FDABBFA2-0941-084A-A305-EF9206FD8353}" presName="iconRect" presStyleLbl="node1" presStyleIdx="4" presStyleCnt="8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B548A10F-C396-DF45-A069-115E5746B9BD}" type="pres">
      <dgm:prSet presAssocID="{FDABBFA2-0941-084A-A305-EF9206FD8353}" presName="spaceRect" presStyleCnt="0"/>
      <dgm:spPr/>
    </dgm:pt>
    <dgm:pt modelId="{49B9B9D8-950B-714F-9D6D-9DCA1F7FD837}" type="pres">
      <dgm:prSet presAssocID="{FDABBFA2-0941-084A-A305-EF9206FD8353}" presName="textRect" presStyleLbl="revTx" presStyleIdx="4" presStyleCnt="8">
        <dgm:presLayoutVars>
          <dgm:chMax val="1"/>
          <dgm:chPref val="1"/>
        </dgm:presLayoutVars>
      </dgm:prSet>
      <dgm:spPr/>
    </dgm:pt>
    <dgm:pt modelId="{48133CDD-5059-8E4D-B605-EC9246113F17}" type="pres">
      <dgm:prSet presAssocID="{802D12C3-DA01-8E48-A48E-B430E61300A0}" presName="sibTrans" presStyleCnt="0"/>
      <dgm:spPr/>
    </dgm:pt>
    <dgm:pt modelId="{A18742CC-42D4-674C-979A-B34E728AF32B}" type="pres">
      <dgm:prSet presAssocID="{2E6649F3-54B4-1F46-BE60-75D1F77E5C1F}" presName="compNode" presStyleCnt="0"/>
      <dgm:spPr/>
    </dgm:pt>
    <dgm:pt modelId="{EB8E0635-1F0F-254C-B553-6CBAE1939CEA}" type="pres">
      <dgm:prSet presAssocID="{2E6649F3-54B4-1F46-BE60-75D1F77E5C1F}" presName="iconRect" presStyleLbl="node1" presStyleIdx="5" presStyleCnt="8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C4A29E9A-1CBD-1540-8A96-333DDAE56931}" type="pres">
      <dgm:prSet presAssocID="{2E6649F3-54B4-1F46-BE60-75D1F77E5C1F}" presName="spaceRect" presStyleCnt="0"/>
      <dgm:spPr/>
    </dgm:pt>
    <dgm:pt modelId="{F860AED4-9283-3B42-A014-3F3A25CFE866}" type="pres">
      <dgm:prSet presAssocID="{2E6649F3-54B4-1F46-BE60-75D1F77E5C1F}" presName="textRect" presStyleLbl="revTx" presStyleIdx="5" presStyleCnt="8">
        <dgm:presLayoutVars>
          <dgm:chMax val="1"/>
          <dgm:chPref val="1"/>
        </dgm:presLayoutVars>
      </dgm:prSet>
      <dgm:spPr/>
    </dgm:pt>
    <dgm:pt modelId="{8A71B3D4-30B7-B040-9062-E1576C5291A1}" type="pres">
      <dgm:prSet presAssocID="{84B98628-305E-F540-927A-6948452391DA}" presName="sibTrans" presStyleCnt="0"/>
      <dgm:spPr/>
    </dgm:pt>
    <dgm:pt modelId="{45B3DFCA-3017-44F6-803D-5FC0C436D2A6}" type="pres">
      <dgm:prSet presAssocID="{AD0D2E6C-78FC-4FC3-A40D-B9DA5B69A678}" presName="compNode" presStyleCnt="0"/>
      <dgm:spPr/>
    </dgm:pt>
    <dgm:pt modelId="{E6354E20-255C-4FAD-8115-B607C909AB46}" type="pres">
      <dgm:prSet presAssocID="{AD0D2E6C-78FC-4FC3-A40D-B9DA5B69A678}" presName="iconRect" presStyleLbl="node1" presStyleIdx="6" presStyleCnt="8"/>
      <dgm:spPr>
        <a:blipFill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B0C0AF59-D6A9-4B7E-9BA0-2A365E986E63}" type="pres">
      <dgm:prSet presAssocID="{AD0D2E6C-78FC-4FC3-A40D-B9DA5B69A678}" presName="spaceRect" presStyleCnt="0"/>
      <dgm:spPr/>
    </dgm:pt>
    <dgm:pt modelId="{35B84977-1D76-4A2D-A158-D1E3F609BD66}" type="pres">
      <dgm:prSet presAssocID="{AD0D2E6C-78FC-4FC3-A40D-B9DA5B69A678}" presName="textRect" presStyleLbl="revTx" presStyleIdx="6" presStyleCnt="8">
        <dgm:presLayoutVars>
          <dgm:chMax val="1"/>
          <dgm:chPref val="1"/>
        </dgm:presLayoutVars>
      </dgm:prSet>
      <dgm:spPr/>
    </dgm:pt>
    <dgm:pt modelId="{46B3898E-31B9-4A5E-96BE-4E4CEF2EF345}" type="pres">
      <dgm:prSet presAssocID="{21F713D3-37B0-473B-9627-931822586F85}" presName="sibTrans" presStyleCnt="0"/>
      <dgm:spPr/>
    </dgm:pt>
    <dgm:pt modelId="{CE1081FF-CCB5-4F6A-BB82-51360D524ED6}" type="pres">
      <dgm:prSet presAssocID="{E9CE7509-357B-42A0-8B6B-C927763179C6}" presName="compNode" presStyleCnt="0"/>
      <dgm:spPr/>
    </dgm:pt>
    <dgm:pt modelId="{C92AB00C-54FD-4FAD-803E-B4CFAD435DFD}" type="pres">
      <dgm:prSet presAssocID="{E9CE7509-357B-42A0-8B6B-C927763179C6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2073B76D-BF20-4FAF-9574-FB4321B3CF9B}" type="pres">
      <dgm:prSet presAssocID="{E9CE7509-357B-42A0-8B6B-C927763179C6}" presName="spaceRect" presStyleCnt="0"/>
      <dgm:spPr/>
    </dgm:pt>
    <dgm:pt modelId="{A65BB47F-874F-41F7-A347-A7E3A6E20A2A}" type="pres">
      <dgm:prSet presAssocID="{E9CE7509-357B-42A0-8B6B-C927763179C6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55FC507-B5AC-6C4B-8478-86A091E8E2C7}" type="presOf" srcId="{FDABBFA2-0941-084A-A305-EF9206FD8353}" destId="{49B9B9D8-950B-714F-9D6D-9DCA1F7FD837}" srcOrd="0" destOrd="0" presId="urn:microsoft.com/office/officeart/2018/2/layout/IconLabelList"/>
    <dgm:cxn modelId="{E6BA632B-841E-4073-BF5A-61F9FF0E52F8}" type="presOf" srcId="{C0F1816D-64DB-4C64-9056-B44A6DF6E182}" destId="{C6CFA021-A185-4B76-943B-CD4EB9DE4263}" srcOrd="0" destOrd="0" presId="urn:microsoft.com/office/officeart/2018/2/layout/IconLabelList"/>
    <dgm:cxn modelId="{462AC43A-2B2F-4773-A512-3206C132D8BD}" srcId="{C0F1816D-64DB-4C64-9056-B44A6DF6E182}" destId="{064F6853-AFBB-47EA-8B35-E84705E29A2A}" srcOrd="1" destOrd="0" parTransId="{9F4A381D-6833-414F-935B-AE55B423C7FE}" sibTransId="{668E830C-E04A-48EC-8404-988C1743DAD0}"/>
    <dgm:cxn modelId="{220F403F-E7EC-4239-9F2C-EE124CEA76BF}" type="presOf" srcId="{6D564E07-0CFB-4017-A400-FFC2A70EEEC5}" destId="{894D8E79-6018-4D41-8916-CCE7D7E779A4}" srcOrd="0" destOrd="0" presId="urn:microsoft.com/office/officeart/2018/2/layout/IconLabelList"/>
    <dgm:cxn modelId="{C303BE4F-83C0-4FD5-A5D6-E9EFE701FFCC}" type="presOf" srcId="{B2F7F721-B4B1-4B55-AEA4-B6F4797DBC27}" destId="{1FA1EEA0-18E8-4246-830B-B3C3B90C574C}" srcOrd="0" destOrd="0" presId="urn:microsoft.com/office/officeart/2018/2/layout/IconLabelList"/>
    <dgm:cxn modelId="{B712125C-9639-45E4-9E38-0F22EA993B05}" srcId="{C0F1816D-64DB-4C64-9056-B44A6DF6E182}" destId="{AD0D2E6C-78FC-4FC3-A40D-B9DA5B69A678}" srcOrd="6" destOrd="0" parTransId="{D5C215A3-536E-4E3E-9B82-6EFF9699E76F}" sibTransId="{21F713D3-37B0-473B-9627-931822586F85}"/>
    <dgm:cxn modelId="{DE46795E-B3BF-9B40-BEEB-2F6C8C5B2FF1}" srcId="{C0F1816D-64DB-4C64-9056-B44A6DF6E182}" destId="{2E6649F3-54B4-1F46-BE60-75D1F77E5C1F}" srcOrd="5" destOrd="0" parTransId="{72487491-F775-6C40-9B20-D22679C5ABDD}" sibTransId="{84B98628-305E-F540-927A-6948452391DA}"/>
    <dgm:cxn modelId="{70F95F69-1B9C-4ADA-9CB9-2D8BC3C4B98F}" srcId="{C0F1816D-64DB-4C64-9056-B44A6DF6E182}" destId="{9830B08F-993E-478F-80F2-05B54D1B483D}" srcOrd="2" destOrd="0" parTransId="{CA4FD805-F5A8-460A-A37C-8F62CAC49584}" sibTransId="{1B381BCB-1133-4CD3-AF8B-894E9685B185}"/>
    <dgm:cxn modelId="{8566C084-0329-45E8-BECC-A73C78746C48}" type="presOf" srcId="{9830B08F-993E-478F-80F2-05B54D1B483D}" destId="{CF8C6211-7C99-44BB-ADFC-83AEDFE0F8D6}" srcOrd="0" destOrd="0" presId="urn:microsoft.com/office/officeart/2018/2/layout/IconLabelList"/>
    <dgm:cxn modelId="{08BEF3AF-63BA-144C-9434-178931EDB6E4}" srcId="{C0F1816D-64DB-4C64-9056-B44A6DF6E182}" destId="{FDABBFA2-0941-084A-A305-EF9206FD8353}" srcOrd="4" destOrd="0" parTransId="{1E95750E-2AF5-E040-942F-50B9B65E64EA}" sibTransId="{802D12C3-DA01-8E48-A48E-B430E61300A0}"/>
    <dgm:cxn modelId="{B00644BD-7105-4D04-A354-CB17F3BAFC60}" srcId="{C0F1816D-64DB-4C64-9056-B44A6DF6E182}" destId="{6D564E07-0CFB-4017-A400-FFC2A70EEEC5}" srcOrd="0" destOrd="0" parTransId="{1DB4A573-0A3A-4431-8E92-A674A36A378A}" sibTransId="{C5EEDF50-E2FD-412E-B678-2D62A152E5B2}"/>
    <dgm:cxn modelId="{11A304C5-A207-564E-B43E-3DB691D4DF2A}" type="presOf" srcId="{2E6649F3-54B4-1F46-BE60-75D1F77E5C1F}" destId="{F860AED4-9283-3B42-A014-3F3A25CFE866}" srcOrd="0" destOrd="0" presId="urn:microsoft.com/office/officeart/2018/2/layout/IconLabelList"/>
    <dgm:cxn modelId="{3EE400C8-15F0-46ED-8EB1-0B34CB8E5F87}" type="presOf" srcId="{064F6853-AFBB-47EA-8B35-E84705E29A2A}" destId="{65608BB6-8B25-4052-AEE3-A9859F2A1207}" srcOrd="0" destOrd="0" presId="urn:microsoft.com/office/officeart/2018/2/layout/IconLabelList"/>
    <dgm:cxn modelId="{D7B6DFDE-1127-4A03-9F50-863486509138}" type="presOf" srcId="{AD0D2E6C-78FC-4FC3-A40D-B9DA5B69A678}" destId="{35B84977-1D76-4A2D-A158-D1E3F609BD66}" srcOrd="0" destOrd="0" presId="urn:microsoft.com/office/officeart/2018/2/layout/IconLabelList"/>
    <dgm:cxn modelId="{A5C473E1-0973-49A4-B39A-3565E3A7F25A}" srcId="{C0F1816D-64DB-4C64-9056-B44A6DF6E182}" destId="{B2F7F721-B4B1-4B55-AEA4-B6F4797DBC27}" srcOrd="3" destOrd="0" parTransId="{F5F4A0EA-C1CC-4B70-B96D-71DCAAD8E97B}" sibTransId="{78EB1573-D746-4457-907A-1FFFBEC51CE2}"/>
    <dgm:cxn modelId="{27FF45EE-CF86-4B68-8E83-F0F9CCCD0D70}" type="presOf" srcId="{E9CE7509-357B-42A0-8B6B-C927763179C6}" destId="{A65BB47F-874F-41F7-A347-A7E3A6E20A2A}" srcOrd="0" destOrd="0" presId="urn:microsoft.com/office/officeart/2018/2/layout/IconLabelList"/>
    <dgm:cxn modelId="{7B6D73F3-663C-4171-B0F0-EB11DC787567}" srcId="{C0F1816D-64DB-4C64-9056-B44A6DF6E182}" destId="{E9CE7509-357B-42A0-8B6B-C927763179C6}" srcOrd="7" destOrd="0" parTransId="{94A22517-96E0-4EC7-A3C2-8870A51A8377}" sibTransId="{2A4ED1C0-B9AD-4ED2-B9AA-49153179C3EA}"/>
    <dgm:cxn modelId="{7BDB8D52-9C6F-419C-B509-26D66D11A74F}" type="presParOf" srcId="{C6CFA021-A185-4B76-943B-CD4EB9DE4263}" destId="{4E21C4DD-B43F-4F97-9410-7273404AFF28}" srcOrd="0" destOrd="0" presId="urn:microsoft.com/office/officeart/2018/2/layout/IconLabelList"/>
    <dgm:cxn modelId="{5B108355-C37E-492B-8836-B47D8F39B9EF}" type="presParOf" srcId="{4E21C4DD-B43F-4F97-9410-7273404AFF28}" destId="{A6CBDCA7-F5D9-435E-95A7-B11154DA131F}" srcOrd="0" destOrd="0" presId="urn:microsoft.com/office/officeart/2018/2/layout/IconLabelList"/>
    <dgm:cxn modelId="{7140B165-2ED5-4C52-A68C-26709039BD35}" type="presParOf" srcId="{4E21C4DD-B43F-4F97-9410-7273404AFF28}" destId="{424494E6-01A3-4044-A585-A79FE793A9D3}" srcOrd="1" destOrd="0" presId="urn:microsoft.com/office/officeart/2018/2/layout/IconLabelList"/>
    <dgm:cxn modelId="{8518EC78-B9D3-41EC-AF8C-19E3B8249B88}" type="presParOf" srcId="{4E21C4DD-B43F-4F97-9410-7273404AFF28}" destId="{894D8E79-6018-4D41-8916-CCE7D7E779A4}" srcOrd="2" destOrd="0" presId="urn:microsoft.com/office/officeart/2018/2/layout/IconLabelList"/>
    <dgm:cxn modelId="{B1530E3F-4931-4BFF-BC7F-B9922EF359F8}" type="presParOf" srcId="{C6CFA021-A185-4B76-943B-CD4EB9DE4263}" destId="{D96A3548-3247-4FCA-AE28-D5ABAC0DC3DA}" srcOrd="1" destOrd="0" presId="urn:microsoft.com/office/officeart/2018/2/layout/IconLabelList"/>
    <dgm:cxn modelId="{9EE21040-10FD-47FE-A3F8-E2E93FF918CE}" type="presParOf" srcId="{C6CFA021-A185-4B76-943B-CD4EB9DE4263}" destId="{7E6A6B74-17F4-405A-BE9C-A61C92ADA50D}" srcOrd="2" destOrd="0" presId="urn:microsoft.com/office/officeart/2018/2/layout/IconLabelList"/>
    <dgm:cxn modelId="{563739C2-5CE2-47F5-A0B0-5148DD5485D3}" type="presParOf" srcId="{7E6A6B74-17F4-405A-BE9C-A61C92ADA50D}" destId="{5010C784-FC18-4EC6-9645-85E1EA13E553}" srcOrd="0" destOrd="0" presId="urn:microsoft.com/office/officeart/2018/2/layout/IconLabelList"/>
    <dgm:cxn modelId="{C129C571-F71B-4A0D-91A1-B476A8444C80}" type="presParOf" srcId="{7E6A6B74-17F4-405A-BE9C-A61C92ADA50D}" destId="{3B4A3E79-D901-4483-B26E-41D0542F7BAC}" srcOrd="1" destOrd="0" presId="urn:microsoft.com/office/officeart/2018/2/layout/IconLabelList"/>
    <dgm:cxn modelId="{52E294AD-5623-4937-8024-FBE1C110AAEB}" type="presParOf" srcId="{7E6A6B74-17F4-405A-BE9C-A61C92ADA50D}" destId="{65608BB6-8B25-4052-AEE3-A9859F2A1207}" srcOrd="2" destOrd="0" presId="urn:microsoft.com/office/officeart/2018/2/layout/IconLabelList"/>
    <dgm:cxn modelId="{CF68C88A-05BA-4BF5-AB3E-2CA05551D811}" type="presParOf" srcId="{C6CFA021-A185-4B76-943B-CD4EB9DE4263}" destId="{6195E433-9446-4C50-9929-D3106D6A66E9}" srcOrd="3" destOrd="0" presId="urn:microsoft.com/office/officeart/2018/2/layout/IconLabelList"/>
    <dgm:cxn modelId="{2ED069AE-18A7-48DC-A6B0-62E09DAE0107}" type="presParOf" srcId="{C6CFA021-A185-4B76-943B-CD4EB9DE4263}" destId="{5B8D80E3-892F-4D78-94DD-C00422B0C66A}" srcOrd="4" destOrd="0" presId="urn:microsoft.com/office/officeart/2018/2/layout/IconLabelList"/>
    <dgm:cxn modelId="{335F475B-9B97-4134-A439-C4DCBDCB1ADD}" type="presParOf" srcId="{5B8D80E3-892F-4D78-94DD-C00422B0C66A}" destId="{03D96AD7-D03D-4743-AFE3-49929478A8E0}" srcOrd="0" destOrd="0" presId="urn:microsoft.com/office/officeart/2018/2/layout/IconLabelList"/>
    <dgm:cxn modelId="{2879FBB4-C95A-428C-A21E-1E7D6176FD55}" type="presParOf" srcId="{5B8D80E3-892F-4D78-94DD-C00422B0C66A}" destId="{62FC9FAE-E4C0-42A6-A5E9-01BB03FCB4E5}" srcOrd="1" destOrd="0" presId="urn:microsoft.com/office/officeart/2018/2/layout/IconLabelList"/>
    <dgm:cxn modelId="{32DE4E19-1A37-405A-8852-D0613A8C73B0}" type="presParOf" srcId="{5B8D80E3-892F-4D78-94DD-C00422B0C66A}" destId="{CF8C6211-7C99-44BB-ADFC-83AEDFE0F8D6}" srcOrd="2" destOrd="0" presId="urn:microsoft.com/office/officeart/2018/2/layout/IconLabelList"/>
    <dgm:cxn modelId="{ED997231-324E-4E95-BB67-92A220866AB7}" type="presParOf" srcId="{C6CFA021-A185-4B76-943B-CD4EB9DE4263}" destId="{D84D434B-18C8-43EF-99FA-E2D44E95649F}" srcOrd="5" destOrd="0" presId="urn:microsoft.com/office/officeart/2018/2/layout/IconLabelList"/>
    <dgm:cxn modelId="{034F5DD2-16D5-43BC-B150-8D9A4F1BDC86}" type="presParOf" srcId="{C6CFA021-A185-4B76-943B-CD4EB9DE4263}" destId="{1E82BC91-6140-4C43-A1CB-1E77C04D5CAB}" srcOrd="6" destOrd="0" presId="urn:microsoft.com/office/officeart/2018/2/layout/IconLabelList"/>
    <dgm:cxn modelId="{2496C9EA-254E-4AB9-B316-51837844A5A6}" type="presParOf" srcId="{1E82BC91-6140-4C43-A1CB-1E77C04D5CAB}" destId="{D2EDF397-23D1-4714-B8DD-723FB4549B1C}" srcOrd="0" destOrd="0" presId="urn:microsoft.com/office/officeart/2018/2/layout/IconLabelList"/>
    <dgm:cxn modelId="{EB009198-D5C5-486A-BAC9-14BF6242AA10}" type="presParOf" srcId="{1E82BC91-6140-4C43-A1CB-1E77C04D5CAB}" destId="{B2BB893A-CBB8-4F26-9186-678E9FDE3399}" srcOrd="1" destOrd="0" presId="urn:microsoft.com/office/officeart/2018/2/layout/IconLabelList"/>
    <dgm:cxn modelId="{93C9F2D3-7DCA-4A7A-9072-652A30B643F9}" type="presParOf" srcId="{1E82BC91-6140-4C43-A1CB-1E77C04D5CAB}" destId="{1FA1EEA0-18E8-4246-830B-B3C3B90C574C}" srcOrd="2" destOrd="0" presId="urn:microsoft.com/office/officeart/2018/2/layout/IconLabelList"/>
    <dgm:cxn modelId="{473F1124-B801-4CBE-B57D-4119A6EB86C9}" type="presParOf" srcId="{C6CFA021-A185-4B76-943B-CD4EB9DE4263}" destId="{C19902A7-4C88-46DE-9F6A-43EED77FC7BB}" srcOrd="7" destOrd="0" presId="urn:microsoft.com/office/officeart/2018/2/layout/IconLabelList"/>
    <dgm:cxn modelId="{0B851A52-BDAB-674D-94A9-512B5D6EF9E2}" type="presParOf" srcId="{C6CFA021-A185-4B76-943B-CD4EB9DE4263}" destId="{58E09B49-EB47-F647-BDA8-0F18C0B5FEE7}" srcOrd="8" destOrd="0" presId="urn:microsoft.com/office/officeart/2018/2/layout/IconLabelList"/>
    <dgm:cxn modelId="{63B329DC-B2C4-284F-9EFA-73E26C91DF30}" type="presParOf" srcId="{58E09B49-EB47-F647-BDA8-0F18C0B5FEE7}" destId="{6B79DBC4-B580-6446-990B-D5291DD7DD1B}" srcOrd="0" destOrd="0" presId="urn:microsoft.com/office/officeart/2018/2/layout/IconLabelList"/>
    <dgm:cxn modelId="{2D9DE087-141D-6742-B6EC-F948FBB4D5BC}" type="presParOf" srcId="{58E09B49-EB47-F647-BDA8-0F18C0B5FEE7}" destId="{B548A10F-C396-DF45-A069-115E5746B9BD}" srcOrd="1" destOrd="0" presId="urn:microsoft.com/office/officeart/2018/2/layout/IconLabelList"/>
    <dgm:cxn modelId="{051B0EDD-4EB7-AB4C-BE65-14047C395327}" type="presParOf" srcId="{58E09B49-EB47-F647-BDA8-0F18C0B5FEE7}" destId="{49B9B9D8-950B-714F-9D6D-9DCA1F7FD837}" srcOrd="2" destOrd="0" presId="urn:microsoft.com/office/officeart/2018/2/layout/IconLabelList"/>
    <dgm:cxn modelId="{22C47857-69AD-D642-95F6-6280A40A6B31}" type="presParOf" srcId="{C6CFA021-A185-4B76-943B-CD4EB9DE4263}" destId="{48133CDD-5059-8E4D-B605-EC9246113F17}" srcOrd="9" destOrd="0" presId="urn:microsoft.com/office/officeart/2018/2/layout/IconLabelList"/>
    <dgm:cxn modelId="{9A868FB8-E668-1442-8FC0-A3E2780E9449}" type="presParOf" srcId="{C6CFA021-A185-4B76-943B-CD4EB9DE4263}" destId="{A18742CC-42D4-674C-979A-B34E728AF32B}" srcOrd="10" destOrd="0" presId="urn:microsoft.com/office/officeart/2018/2/layout/IconLabelList"/>
    <dgm:cxn modelId="{4F4761D3-1CD4-F242-B38F-D8381EFA228C}" type="presParOf" srcId="{A18742CC-42D4-674C-979A-B34E728AF32B}" destId="{EB8E0635-1F0F-254C-B553-6CBAE1939CEA}" srcOrd="0" destOrd="0" presId="urn:microsoft.com/office/officeart/2018/2/layout/IconLabelList"/>
    <dgm:cxn modelId="{1E9A1AC1-4222-D64E-BC98-8F07F0C131FD}" type="presParOf" srcId="{A18742CC-42D4-674C-979A-B34E728AF32B}" destId="{C4A29E9A-1CBD-1540-8A96-333DDAE56931}" srcOrd="1" destOrd="0" presId="urn:microsoft.com/office/officeart/2018/2/layout/IconLabelList"/>
    <dgm:cxn modelId="{7EC92A7A-E2FA-E74C-B1ED-37C4A1374A3D}" type="presParOf" srcId="{A18742CC-42D4-674C-979A-B34E728AF32B}" destId="{F860AED4-9283-3B42-A014-3F3A25CFE866}" srcOrd="2" destOrd="0" presId="urn:microsoft.com/office/officeart/2018/2/layout/IconLabelList"/>
    <dgm:cxn modelId="{F2617C17-6F5D-E44C-A224-0041424B5B60}" type="presParOf" srcId="{C6CFA021-A185-4B76-943B-CD4EB9DE4263}" destId="{8A71B3D4-30B7-B040-9062-E1576C5291A1}" srcOrd="11" destOrd="0" presId="urn:microsoft.com/office/officeart/2018/2/layout/IconLabelList"/>
    <dgm:cxn modelId="{879E289D-8DBB-4686-A267-76AD8B52249E}" type="presParOf" srcId="{C6CFA021-A185-4B76-943B-CD4EB9DE4263}" destId="{45B3DFCA-3017-44F6-803D-5FC0C436D2A6}" srcOrd="12" destOrd="0" presId="urn:microsoft.com/office/officeart/2018/2/layout/IconLabelList"/>
    <dgm:cxn modelId="{6B9A0F4E-1EB1-4618-99A7-B98CADCA3F87}" type="presParOf" srcId="{45B3DFCA-3017-44F6-803D-5FC0C436D2A6}" destId="{E6354E20-255C-4FAD-8115-B607C909AB46}" srcOrd="0" destOrd="0" presId="urn:microsoft.com/office/officeart/2018/2/layout/IconLabelList"/>
    <dgm:cxn modelId="{A38A62B6-0C6C-45F5-922F-6411F2F94E21}" type="presParOf" srcId="{45B3DFCA-3017-44F6-803D-5FC0C436D2A6}" destId="{B0C0AF59-D6A9-4B7E-9BA0-2A365E986E63}" srcOrd="1" destOrd="0" presId="urn:microsoft.com/office/officeart/2018/2/layout/IconLabelList"/>
    <dgm:cxn modelId="{197316B8-521D-4FD3-9133-132ADB4CC2D8}" type="presParOf" srcId="{45B3DFCA-3017-44F6-803D-5FC0C436D2A6}" destId="{35B84977-1D76-4A2D-A158-D1E3F609BD66}" srcOrd="2" destOrd="0" presId="urn:microsoft.com/office/officeart/2018/2/layout/IconLabelList"/>
    <dgm:cxn modelId="{022A350E-E44D-4843-807F-D7F9750D5D3C}" type="presParOf" srcId="{C6CFA021-A185-4B76-943B-CD4EB9DE4263}" destId="{46B3898E-31B9-4A5E-96BE-4E4CEF2EF345}" srcOrd="13" destOrd="0" presId="urn:microsoft.com/office/officeart/2018/2/layout/IconLabelList"/>
    <dgm:cxn modelId="{85E65F4B-1601-4CAD-B5A5-12A9DB84CEA8}" type="presParOf" srcId="{C6CFA021-A185-4B76-943B-CD4EB9DE4263}" destId="{CE1081FF-CCB5-4F6A-BB82-51360D524ED6}" srcOrd="14" destOrd="0" presId="urn:microsoft.com/office/officeart/2018/2/layout/IconLabelList"/>
    <dgm:cxn modelId="{74FF86E2-BF48-4A35-8ED2-F184A0989C3C}" type="presParOf" srcId="{CE1081FF-CCB5-4F6A-BB82-51360D524ED6}" destId="{C92AB00C-54FD-4FAD-803E-B4CFAD435DFD}" srcOrd="0" destOrd="0" presId="urn:microsoft.com/office/officeart/2018/2/layout/IconLabelList"/>
    <dgm:cxn modelId="{9483CFE6-9426-42AF-BEF1-362988433A11}" type="presParOf" srcId="{CE1081FF-CCB5-4F6A-BB82-51360D524ED6}" destId="{2073B76D-BF20-4FAF-9574-FB4321B3CF9B}" srcOrd="1" destOrd="0" presId="urn:microsoft.com/office/officeart/2018/2/layout/IconLabelList"/>
    <dgm:cxn modelId="{A08E5E55-9520-4545-B859-4A03B488F284}" type="presParOf" srcId="{CE1081FF-CCB5-4F6A-BB82-51360D524ED6}" destId="{A65BB47F-874F-41F7-A347-A7E3A6E20A2A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BDCA7-F5D9-435E-95A7-B11154DA131F}">
      <dsp:nvSpPr>
        <dsp:cNvPr id="0" name=""/>
        <dsp:cNvSpPr/>
      </dsp:nvSpPr>
      <dsp:spPr>
        <a:xfrm>
          <a:off x="792831" y="368092"/>
          <a:ext cx="684228" cy="6842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D8E79-6018-4D41-8916-CCE7D7E779A4}">
      <dsp:nvSpPr>
        <dsp:cNvPr id="0" name=""/>
        <dsp:cNvSpPr/>
      </dsp:nvSpPr>
      <dsp:spPr>
        <a:xfrm>
          <a:off x="374692" y="1304673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Executive Summary</a:t>
          </a:r>
        </a:p>
      </dsp:txBody>
      <dsp:txXfrm>
        <a:off x="374692" y="1304673"/>
        <a:ext cx="1520507" cy="608203"/>
      </dsp:txXfrm>
    </dsp:sp>
    <dsp:sp modelId="{5010C784-FC18-4EC6-9645-85E1EA13E553}">
      <dsp:nvSpPr>
        <dsp:cNvPr id="0" name=""/>
        <dsp:cNvSpPr/>
      </dsp:nvSpPr>
      <dsp:spPr>
        <a:xfrm>
          <a:off x="2579428" y="368092"/>
          <a:ext cx="684228" cy="6842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08BB6-8B25-4052-AEE3-A9859F2A1207}">
      <dsp:nvSpPr>
        <dsp:cNvPr id="0" name=""/>
        <dsp:cNvSpPr/>
      </dsp:nvSpPr>
      <dsp:spPr>
        <a:xfrm>
          <a:off x="2161288" y="1304673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2161288" y="1304673"/>
        <a:ext cx="1520507" cy="608203"/>
      </dsp:txXfrm>
    </dsp:sp>
    <dsp:sp modelId="{03D96AD7-D03D-4743-AFE3-49929478A8E0}">
      <dsp:nvSpPr>
        <dsp:cNvPr id="0" name=""/>
        <dsp:cNvSpPr/>
      </dsp:nvSpPr>
      <dsp:spPr>
        <a:xfrm>
          <a:off x="4366025" y="368092"/>
          <a:ext cx="684228" cy="684228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6211-7C99-44BB-ADFC-83AEDFE0F8D6}">
      <dsp:nvSpPr>
        <dsp:cNvPr id="0" name=""/>
        <dsp:cNvSpPr/>
      </dsp:nvSpPr>
      <dsp:spPr>
        <a:xfrm>
          <a:off x="3947885" y="1304673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Methodology</a:t>
          </a:r>
        </a:p>
      </dsp:txBody>
      <dsp:txXfrm>
        <a:off x="3947885" y="1304673"/>
        <a:ext cx="1520507" cy="608203"/>
      </dsp:txXfrm>
    </dsp:sp>
    <dsp:sp modelId="{D2EDF397-23D1-4714-B8DD-723FB4549B1C}">
      <dsp:nvSpPr>
        <dsp:cNvPr id="0" name=""/>
        <dsp:cNvSpPr/>
      </dsp:nvSpPr>
      <dsp:spPr>
        <a:xfrm>
          <a:off x="6152621" y="368092"/>
          <a:ext cx="684228" cy="684228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1EEA0-18E8-4246-830B-B3C3B90C574C}">
      <dsp:nvSpPr>
        <dsp:cNvPr id="0" name=""/>
        <dsp:cNvSpPr/>
      </dsp:nvSpPr>
      <dsp:spPr>
        <a:xfrm>
          <a:off x="5734482" y="1304673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Exploratory Data Analysis</a:t>
          </a:r>
        </a:p>
      </dsp:txBody>
      <dsp:txXfrm>
        <a:off x="5734482" y="1304673"/>
        <a:ext cx="1520507" cy="608203"/>
      </dsp:txXfrm>
    </dsp:sp>
    <dsp:sp modelId="{6B79DBC4-B580-6446-990B-D5291DD7DD1B}">
      <dsp:nvSpPr>
        <dsp:cNvPr id="0" name=""/>
        <dsp:cNvSpPr/>
      </dsp:nvSpPr>
      <dsp:spPr>
        <a:xfrm>
          <a:off x="792831" y="2293003"/>
          <a:ext cx="684228" cy="684228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9B9D8-950B-714F-9D6D-9DCA1F7FD837}">
      <dsp:nvSpPr>
        <dsp:cNvPr id="0" name=""/>
        <dsp:cNvSpPr/>
      </dsp:nvSpPr>
      <dsp:spPr>
        <a:xfrm>
          <a:off x="374692" y="3229584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Dashboard</a:t>
          </a:r>
        </a:p>
      </dsp:txBody>
      <dsp:txXfrm>
        <a:off x="374692" y="3229584"/>
        <a:ext cx="1520507" cy="608203"/>
      </dsp:txXfrm>
    </dsp:sp>
    <dsp:sp modelId="{EB8E0635-1F0F-254C-B553-6CBAE1939CEA}">
      <dsp:nvSpPr>
        <dsp:cNvPr id="0" name=""/>
        <dsp:cNvSpPr/>
      </dsp:nvSpPr>
      <dsp:spPr>
        <a:xfrm>
          <a:off x="2579428" y="2293003"/>
          <a:ext cx="684228" cy="684228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0AED4-9283-3B42-A014-3F3A25CFE866}">
      <dsp:nvSpPr>
        <dsp:cNvPr id="0" name=""/>
        <dsp:cNvSpPr/>
      </dsp:nvSpPr>
      <dsp:spPr>
        <a:xfrm>
          <a:off x="2161288" y="3229584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Predictive Analysis</a:t>
          </a:r>
        </a:p>
      </dsp:txBody>
      <dsp:txXfrm>
        <a:off x="2161288" y="3229584"/>
        <a:ext cx="1520507" cy="608203"/>
      </dsp:txXfrm>
    </dsp:sp>
    <dsp:sp modelId="{E6354E20-255C-4FAD-8115-B607C909AB46}">
      <dsp:nvSpPr>
        <dsp:cNvPr id="0" name=""/>
        <dsp:cNvSpPr/>
      </dsp:nvSpPr>
      <dsp:spPr>
        <a:xfrm>
          <a:off x="4366025" y="2293003"/>
          <a:ext cx="684228" cy="684228"/>
        </a:xfrm>
        <a:prstGeom prst="rect">
          <a:avLst/>
        </a:prstGeom>
        <a:blipFill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84977-1D76-4A2D-A158-D1E3F609BD66}">
      <dsp:nvSpPr>
        <dsp:cNvPr id="0" name=""/>
        <dsp:cNvSpPr/>
      </dsp:nvSpPr>
      <dsp:spPr>
        <a:xfrm>
          <a:off x="3947885" y="3229584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</a:t>
          </a:r>
        </a:p>
      </dsp:txBody>
      <dsp:txXfrm>
        <a:off x="3947885" y="3229584"/>
        <a:ext cx="1520507" cy="608203"/>
      </dsp:txXfrm>
    </dsp:sp>
    <dsp:sp modelId="{C92AB00C-54FD-4FAD-803E-B4CFAD435DFD}">
      <dsp:nvSpPr>
        <dsp:cNvPr id="0" name=""/>
        <dsp:cNvSpPr/>
      </dsp:nvSpPr>
      <dsp:spPr>
        <a:xfrm>
          <a:off x="6152621" y="2293003"/>
          <a:ext cx="684228" cy="6842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B47F-874F-41F7-A347-A7E3A6E20A2A}">
      <dsp:nvSpPr>
        <dsp:cNvPr id="0" name=""/>
        <dsp:cNvSpPr/>
      </dsp:nvSpPr>
      <dsp:spPr>
        <a:xfrm>
          <a:off x="5734482" y="3229584"/>
          <a:ext cx="1520507" cy="608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Appendix</a:t>
          </a:r>
        </a:p>
      </dsp:txBody>
      <dsp:txXfrm>
        <a:off x="5734482" y="3229584"/>
        <a:ext cx="1520507" cy="608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2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245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46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7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9547B2F-91E7-41EC-9C1C-955CF62AE5A3}" type="slidenum"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95BB35A-EC25-48B7-AD7F-4D876A1F4242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A316534-3D97-4EDF-9706-8798F77E300C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47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910D18-EF4A-43B2-8C48-3DD3DB85A9A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Data scaping process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Directly downloading data using API and json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CE0B79-9D28-4752-9319-04F58486E48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To add – github link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D66D986-6243-47A9-86EA-1CDABF16781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7EA3486-8681-48A6-B772-C990110E5BDC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Since this is a course, the command is shown. Otherwise, this can be simply summarized as results, especially if this is presented.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0BB8DCC-5EB5-4175-8799-80377510388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913890A-A681-45C3-856B-2351740DF6BC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AD9B41-1D13-4F7D-9715-7B8EAB61F47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29EB1B-8AFF-406C-945E-C32B67CBE4B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41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41341F-95A9-49B8-B8AC-DCC957A9CE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0C0D5E5-936B-4348-B80F-55DAA0B978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3CDDA9-52C1-4527-8BC1-D8C2523537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2C7C5C2-929D-466E-A022-822C756AD9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1488EC-44EA-4E0A-A2A0-11881F14DD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826697-B794-4939-AED1-00677A8741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E8E7E2-066D-4051-B480-B644090B2E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AA888BF-2084-41F1-A9E7-155582132A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D6C7A67-667B-4BDA-A6B3-7CAB9CEFAC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1712A4-2FE1-4BD2-A3E2-BF9281EA5F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9FAFBE4-EE76-4862-BC8B-9B93A3B4C2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1CF0AC-9EFF-4456-9369-5E85E1A1B1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43546E8-49C7-451E-8A3B-24FEB14535C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15784ED-8966-4E1A-84E1-CB511C80E9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7D85D1F-CCB5-4F4E-83E6-FF7FF89A6BA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CFFDED-5D6B-4BA0-A33E-B2D66DB56CD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64DF6CC-98A5-4BAF-8F26-ED9A828C8A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699F32-A559-4319-BD68-9A3AED294F9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971B5BB-3DF4-4377-8BCF-4126AD4202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C99EFD0-2E4E-4761-A81C-B4F3427AE7E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F052863-0D85-4CFD-8E6E-EA1B4EC3E4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6517DD1-18DB-4028-BB70-A074D4154A5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3B94530-5F0E-4A59-B01D-D020F500AE8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147AC91-6224-4AAC-A6AE-CB371235A18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11F9033-F225-4615-A9BD-F4C338472EC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D52C5FD-B2BA-4F9E-93AB-294F9580572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2A0EA02-01EE-4CA7-B38A-DD948C419A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D6DB837-973C-41F7-955D-0725AEE1987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5F0E142-C146-452B-93B3-F0E7385E601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8C092F5-1414-4AC5-9749-EE0C95AD258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B25C6E2-0529-4D37-A5DF-F513CF96C75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C0C2765-C2B0-4974-B506-EBDAB08A58D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255C308-A59A-41D4-9758-B571DEA054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823CD1B-F252-417D-A606-B66129EF059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EB2F679-3F1A-4E40-9F26-25A6E697D49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012D203-1631-47AD-8681-19B4576999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8F31F23-5F57-4B6C-9A7F-3DF678FBA48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CF6618E-E74F-44B2-80DB-49767DF74FD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687B1E4-92FF-4715-8D69-BF87BB1158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30B2DEE-0A32-491B-8B22-CDD16A3F539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8459851-1D14-46B0-BDB5-21047C51017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51B85EC-A86E-402D-B01F-C3FD5E35E13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D5D1300-674D-4CB7-ABA5-008A200616C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4214F4B-E159-432E-B271-E404F5C3DF1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895385F-268D-4A98-92DD-B822899A6B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03D79BC-F133-4F74-AF69-8400F754FD4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9046CD5-5979-419F-A5EB-AABD6BD1759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2028690-6C39-402B-9623-EDD3124AF1D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6C50DD1-4FDE-4E7F-A93E-99015A5352A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70000"/>
              </a:lnSpc>
              <a:buNone/>
            </a:pPr>
            <a:r>
              <a:rPr lang="en-US" sz="37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Click to edit Master title style</a:t>
            </a:r>
            <a:endParaRPr lang="en-US" sz="3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  <a:endParaRPr lang="en-IN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3" name="PlaceHolder 6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A40CD50-576E-4529-92FA-A69324FE4AC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  <a:endParaRPr lang="en-IN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 idx="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A1C075F-E198-4E88-9624-66E1FE83C26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70000"/>
              </a:lnSpc>
              <a:buNone/>
            </a:pPr>
            <a:r>
              <a:rPr lang="en-US" sz="37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Click to edit Master title style</a:t>
            </a:r>
            <a:endParaRPr lang="en-US" sz="3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64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  <a:endParaRPr lang="en-IN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66" name="PlaceHolder 6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F850E8-43B2-4B55-91D3-B79FC0F43AFA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45000" tIns="90000" rIns="45000" bIns="90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04" name="PlaceHolder 2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pi.spacexdata.com/v4/rockets" TargetMode="External"/><Relationship Id="rId4" Type="http://schemas.openxmlformats.org/officeDocument/2006/relationships/hyperlink" Target="https://api.spacexdata.com/v4/launches/pas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5"/>
          <p:cNvSpPr/>
          <p:nvPr/>
        </p:nvSpPr>
        <p:spPr>
          <a:xfrm>
            <a:off x="888480" y="4568760"/>
            <a:ext cx="251424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Picture 2" descr="IBM Skills Network Logo - Horizontal-noai copy.png"/>
          <p:cNvPicPr/>
          <p:nvPr/>
        </p:nvPicPr>
        <p:blipFill>
          <a:blip r:embed="rId3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70000"/>
              </a:lnSpc>
              <a:buNone/>
            </a:pPr>
            <a:r>
              <a:rPr lang="en-US" sz="37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Scraping Logic</a:t>
            </a:r>
            <a:br>
              <a:rPr sz="3700"/>
            </a:br>
            <a:endParaRPr lang="en-US" sz="3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290520" y="2057400"/>
            <a:ext cx="581904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 breaks down the html data into tag elements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Tables will be in &lt;table&gt; element that can be located by </a:t>
            </a:r>
            <a:r>
              <a:rPr lang="en-US" sz="1400" b="1" strike="noStrike" spc="-1">
                <a:solidFill>
                  <a:schemeClr val="accent3">
                    <a:lumMod val="25000"/>
                  </a:schemeClr>
                </a:solidFill>
                <a:latin typeface="Consolas"/>
              </a:rPr>
              <a:t>.find_all(‘table’)</a:t>
            </a: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Consolas"/>
              </a:rPr>
              <a:t> </a:t>
            </a: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to get an array of table(s)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If there are more than one table, they can be accessed as index to array, like .</a:t>
            </a:r>
            <a:r>
              <a:rPr lang="en-US" sz="1400" b="1" strike="noStrike" spc="-1">
                <a:solidFill>
                  <a:schemeClr val="accent3">
                    <a:lumMod val="25000"/>
                  </a:schemeClr>
                </a:solidFill>
                <a:latin typeface="Consolas"/>
              </a:rPr>
              <a:t>find_all(‘table’)[2] </a:t>
            </a: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to get the 2</a:t>
            </a:r>
            <a:r>
              <a:rPr lang="en-US" sz="1800" b="0" strike="noStrike" spc="-1" baseline="3000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 element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Header row is the &lt;th&gt; element and header columns are under the &lt;th&gt; element as &lt;td&gt; elements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All other rows are under the &lt;tr&gt; element and &lt;td&gt; columns. 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Nested loops for outer row&lt;tr&gt; and inner column&lt;td&gt;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en-US" sz="4000" b="0" strike="noStrike" spc="-1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320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en-US" sz="4000" b="0" strike="noStrike" spc="-1">
              <a:solidFill>
                <a:srgbClr val="0B49CB"/>
              </a:solidFill>
              <a:latin typeface="IBM Plex Mono SemiBold"/>
              <a:ea typeface="IBM Plex Mono SemiBold"/>
            </a:endParaRPr>
          </a:p>
        </p:txBody>
      </p:sp>
      <p:grpSp>
        <p:nvGrpSpPr>
          <p:cNvPr id="321" name="Group 18"/>
          <p:cNvGrpSpPr/>
          <p:nvPr/>
        </p:nvGrpSpPr>
        <p:grpSpPr>
          <a:xfrm>
            <a:off x="8956800" y="2185920"/>
            <a:ext cx="3033000" cy="1938960"/>
            <a:chOff x="8956800" y="2185920"/>
            <a:chExt cx="3033000" cy="1938960"/>
          </a:xfrm>
        </p:grpSpPr>
        <p:sp>
          <p:nvSpPr>
            <p:cNvPr id="322" name="Rectangle 9"/>
            <p:cNvSpPr/>
            <p:nvPr/>
          </p:nvSpPr>
          <p:spPr>
            <a:xfrm>
              <a:off x="9318960" y="2243160"/>
              <a:ext cx="1134000" cy="435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Find child &lt;td&gt;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Rectangle 11"/>
            <p:cNvSpPr/>
            <p:nvPr/>
          </p:nvSpPr>
          <p:spPr>
            <a:xfrm>
              <a:off x="9185040" y="2833920"/>
              <a:ext cx="1400400" cy="4356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df header[Col]=text()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4" name="Diamond 12"/>
            <p:cNvSpPr/>
            <p:nvPr/>
          </p:nvSpPr>
          <p:spPr>
            <a:xfrm>
              <a:off x="9329760" y="3425760"/>
              <a:ext cx="1097280" cy="675360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Calibri"/>
                </a:rPr>
                <a:t>&lt;td&gt;++?</a:t>
              </a:r>
              <a:endParaRPr lang="en-IN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25" name="Straight Arrow Connector 42"/>
            <p:cNvCxnSpPr>
              <a:stCxn id="322" idx="2"/>
              <a:endCxn id="323" idx="0"/>
            </p:cNvCxnSpPr>
            <p:nvPr/>
          </p:nvCxnSpPr>
          <p:spPr>
            <a:xfrm flipH="1">
              <a:off x="9885240" y="2678760"/>
              <a:ext cx="1080" cy="15552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26" name="Straight Arrow Connector 49"/>
            <p:cNvCxnSpPr>
              <a:stCxn id="324" idx="1"/>
              <a:endCxn id="327" idx="3"/>
            </p:cNvCxnSpPr>
            <p:nvPr/>
          </p:nvCxnSpPr>
          <p:spPr>
            <a:xfrm flipH="1" flipV="1">
              <a:off x="8956800" y="3760560"/>
              <a:ext cx="373320" cy="324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28" name="Straight Arrow Connector 78"/>
            <p:cNvCxnSpPr>
              <a:stCxn id="323" idx="2"/>
              <a:endCxn id="324" idx="0"/>
            </p:cNvCxnSpPr>
            <p:nvPr/>
          </p:nvCxnSpPr>
          <p:spPr>
            <a:xfrm flipH="1">
              <a:off x="9878400" y="3269520"/>
              <a:ext cx="7200" cy="15660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29" name="Elbow Connector 82"/>
            <p:cNvCxnSpPr>
              <a:stCxn id="324" idx="3"/>
              <a:endCxn id="322" idx="3"/>
            </p:cNvCxnSpPr>
            <p:nvPr/>
          </p:nvCxnSpPr>
          <p:spPr>
            <a:xfrm flipV="1">
              <a:off x="10427040" y="2460960"/>
              <a:ext cx="26280" cy="1302840"/>
            </a:xfrm>
            <a:prstGeom prst="bentConnector3">
              <a:avLst>
                <a:gd name="adj1" fmla="val 1076388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330" name="TextBox 118"/>
            <p:cNvSpPr/>
            <p:nvPr/>
          </p:nvSpPr>
          <p:spPr>
            <a:xfrm>
              <a:off x="10325520" y="3447000"/>
              <a:ext cx="284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y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1" name="TextBox 119"/>
            <p:cNvSpPr/>
            <p:nvPr/>
          </p:nvSpPr>
          <p:spPr>
            <a:xfrm>
              <a:off x="9134640" y="3463920"/>
              <a:ext cx="30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0000"/>
                  </a:solidFill>
                  <a:latin typeface="Calibri"/>
                </a:rPr>
                <a:t>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2" name="TextBox 128"/>
            <p:cNvSpPr/>
            <p:nvPr/>
          </p:nvSpPr>
          <p:spPr>
            <a:xfrm>
              <a:off x="10645920" y="2765520"/>
              <a:ext cx="502560" cy="25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Calibri"/>
                </a:rPr>
                <a:t>Col++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3" name="Rounded Rectangle 193"/>
            <p:cNvSpPr/>
            <p:nvPr/>
          </p:nvSpPr>
          <p:spPr>
            <a:xfrm>
              <a:off x="9073080" y="2185920"/>
              <a:ext cx="2916720" cy="1938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5B9BD5">
                  <a:lumMod val="75000"/>
                  <a:alpha val="42000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           </a:t>
              </a: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Header </a:t>
              </a:r>
              <a:br>
                <a:rPr sz="1800"/>
              </a:b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Definition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34" name="Group 19"/>
          <p:cNvGrpSpPr/>
          <p:nvPr/>
        </p:nvGrpSpPr>
        <p:grpSpPr>
          <a:xfrm>
            <a:off x="6351840" y="3397680"/>
            <a:ext cx="5637960" cy="2792880"/>
            <a:chOff x="6351840" y="3397680"/>
            <a:chExt cx="5637960" cy="2792880"/>
          </a:xfrm>
        </p:grpSpPr>
        <p:sp>
          <p:nvSpPr>
            <p:cNvPr id="327" name="Rectangle 13"/>
            <p:cNvSpPr/>
            <p:nvPr/>
          </p:nvSpPr>
          <p:spPr>
            <a:xfrm>
              <a:off x="7883640" y="3577320"/>
              <a:ext cx="1073160" cy="36684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Find child &lt;tr&gt;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5" name="Rectangle 14"/>
            <p:cNvSpPr/>
            <p:nvPr/>
          </p:nvSpPr>
          <p:spPr>
            <a:xfrm>
              <a:off x="7858440" y="4173120"/>
              <a:ext cx="1134000" cy="435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Find child &lt;td&gt;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6" name="Rectangle 15"/>
            <p:cNvSpPr/>
            <p:nvPr/>
          </p:nvSpPr>
          <p:spPr>
            <a:xfrm>
              <a:off x="7737480" y="4764240"/>
              <a:ext cx="1369440" cy="4356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df[Row][Col]=text()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37" name="Straight Arrow Connector 56"/>
            <p:cNvCxnSpPr>
              <a:stCxn id="336" idx="3"/>
              <a:endCxn id="338" idx="1"/>
            </p:cNvCxnSpPr>
            <p:nvPr/>
          </p:nvCxnSpPr>
          <p:spPr>
            <a:xfrm>
              <a:off x="9106920" y="4982040"/>
              <a:ext cx="307080" cy="720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39" name="Elbow Connector 94"/>
            <p:cNvCxnSpPr>
              <a:stCxn id="340" idx="1"/>
              <a:endCxn id="327" idx="1"/>
            </p:cNvCxnSpPr>
            <p:nvPr/>
          </p:nvCxnSpPr>
          <p:spPr>
            <a:xfrm rot="10800000">
              <a:off x="7883280" y="3760200"/>
              <a:ext cx="1536480" cy="2092320"/>
            </a:xfrm>
            <a:prstGeom prst="bentConnector3">
              <a:avLst>
                <a:gd name="adj1" fmla="val 114858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41" name="Elbow Connector 95"/>
            <p:cNvCxnSpPr>
              <a:stCxn id="338" idx="0"/>
              <a:endCxn id="335" idx="3"/>
            </p:cNvCxnSpPr>
            <p:nvPr/>
          </p:nvCxnSpPr>
          <p:spPr>
            <a:xfrm rot="16200000" flipV="1">
              <a:off x="9347400" y="4035960"/>
              <a:ext cx="260640" cy="970200"/>
            </a:xfrm>
            <a:prstGeom prst="bentConnector2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42" name="Straight Arrow Connector 98"/>
            <p:cNvCxnSpPr>
              <a:stCxn id="327" idx="2"/>
              <a:endCxn id="335" idx="0"/>
            </p:cNvCxnSpPr>
            <p:nvPr/>
          </p:nvCxnSpPr>
          <p:spPr>
            <a:xfrm>
              <a:off x="8420040" y="3944160"/>
              <a:ext cx="5760" cy="22932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43" name="Straight Arrow Connector 101"/>
            <p:cNvCxnSpPr>
              <a:stCxn id="335" idx="2"/>
              <a:endCxn id="336" idx="0"/>
            </p:cNvCxnSpPr>
            <p:nvPr/>
          </p:nvCxnSpPr>
          <p:spPr>
            <a:xfrm flipH="1">
              <a:off x="8422200" y="4608720"/>
              <a:ext cx="3600" cy="15588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338" name="Diamond 120"/>
            <p:cNvSpPr/>
            <p:nvPr/>
          </p:nvSpPr>
          <p:spPr>
            <a:xfrm>
              <a:off x="9413640" y="4651200"/>
              <a:ext cx="1097280" cy="675360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Calibri"/>
                </a:rPr>
                <a:t>&lt;td&gt;++?</a:t>
              </a:r>
              <a:endParaRPr lang="en-IN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4" name="TextBox 122"/>
            <p:cNvSpPr/>
            <p:nvPr/>
          </p:nvSpPr>
          <p:spPr>
            <a:xfrm>
              <a:off x="9917280" y="4336560"/>
              <a:ext cx="284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y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5" name="TextBox 123"/>
            <p:cNvSpPr/>
            <p:nvPr/>
          </p:nvSpPr>
          <p:spPr>
            <a:xfrm>
              <a:off x="10430280" y="5762160"/>
              <a:ext cx="30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0000"/>
                  </a:solidFill>
                  <a:latin typeface="Calibri"/>
                </a:rPr>
                <a:t>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0" name="Diamond 124"/>
            <p:cNvSpPr/>
            <p:nvPr/>
          </p:nvSpPr>
          <p:spPr>
            <a:xfrm>
              <a:off x="9419760" y="5514840"/>
              <a:ext cx="1097280" cy="675360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Calibri"/>
                </a:rPr>
                <a:t>&lt;tr&gt;++?</a:t>
              </a:r>
              <a:endParaRPr lang="en-IN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6" name="TextBox 126"/>
            <p:cNvSpPr/>
            <p:nvPr/>
          </p:nvSpPr>
          <p:spPr>
            <a:xfrm>
              <a:off x="9952920" y="5190480"/>
              <a:ext cx="30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0000"/>
                  </a:solidFill>
                  <a:latin typeface="Calibri"/>
                </a:rPr>
                <a:t>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7" name="TextBox 127"/>
            <p:cNvSpPr/>
            <p:nvPr/>
          </p:nvSpPr>
          <p:spPr>
            <a:xfrm>
              <a:off x="9279000" y="5754240"/>
              <a:ext cx="284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y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8" name="TextBox 129"/>
            <p:cNvSpPr/>
            <p:nvPr/>
          </p:nvSpPr>
          <p:spPr>
            <a:xfrm>
              <a:off x="9059400" y="4148640"/>
              <a:ext cx="502560" cy="25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Calibri"/>
                </a:rPr>
                <a:t>Col++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9" name="TextBox 130"/>
            <p:cNvSpPr/>
            <p:nvPr/>
          </p:nvSpPr>
          <p:spPr>
            <a:xfrm>
              <a:off x="7962840" y="5591160"/>
              <a:ext cx="568080" cy="25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Calibri"/>
                </a:rPr>
                <a:t>Row++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50" name="Straight Arrow Connector 132"/>
            <p:cNvCxnSpPr>
              <a:stCxn id="340" idx="3"/>
            </p:cNvCxnSpPr>
            <p:nvPr/>
          </p:nvCxnSpPr>
          <p:spPr>
            <a:xfrm>
              <a:off x="10517040" y="5852520"/>
              <a:ext cx="191160" cy="36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51" name="Straight Arrow Connector 166"/>
            <p:cNvCxnSpPr/>
            <p:nvPr/>
          </p:nvCxnSpPr>
          <p:spPr>
            <a:xfrm>
              <a:off x="9962280" y="5326920"/>
              <a:ext cx="6480" cy="18792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352" name="Rounded Rectangle 178"/>
            <p:cNvSpPr/>
            <p:nvPr/>
          </p:nvSpPr>
          <p:spPr>
            <a:xfrm>
              <a:off x="10707840" y="5627160"/>
              <a:ext cx="1193040" cy="4510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dataframe df w/ data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3" name="Rounded Rectangle 194"/>
            <p:cNvSpPr/>
            <p:nvPr/>
          </p:nvSpPr>
          <p:spPr>
            <a:xfrm>
              <a:off x="6351840" y="3397680"/>
              <a:ext cx="4253040" cy="279288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ED7D31">
                  <a:lumMod val="75000"/>
                  <a:alpha val="42000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Row </a:t>
              </a:r>
              <a:br>
                <a:rPr sz="1800"/>
              </a:b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Definition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4" name="Rounded Rectangle 195"/>
            <p:cNvSpPr/>
            <p:nvPr/>
          </p:nvSpPr>
          <p:spPr>
            <a:xfrm>
              <a:off x="7722360" y="4136760"/>
              <a:ext cx="4267440" cy="12963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0070C0">
                  <a:alpha val="42000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Column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Definition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55" name="Group 17"/>
          <p:cNvGrpSpPr/>
          <p:nvPr/>
        </p:nvGrpSpPr>
        <p:grpSpPr>
          <a:xfrm>
            <a:off x="6246360" y="466560"/>
            <a:ext cx="4180680" cy="2593800"/>
            <a:chOff x="6246360" y="466560"/>
            <a:chExt cx="4180680" cy="2593800"/>
          </a:xfrm>
        </p:grpSpPr>
        <p:sp>
          <p:nvSpPr>
            <p:cNvPr id="356" name="Snip and Round Single Corner of Rectangle 4"/>
            <p:cNvSpPr/>
            <p:nvPr/>
          </p:nvSpPr>
          <p:spPr>
            <a:xfrm>
              <a:off x="7683480" y="466560"/>
              <a:ext cx="1019880" cy="40104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get HTML page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7" name="Rectangle 6"/>
            <p:cNvSpPr/>
            <p:nvPr/>
          </p:nvSpPr>
          <p:spPr>
            <a:xfrm>
              <a:off x="7559280" y="1020600"/>
              <a:ext cx="1271880" cy="54864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Parse data using BeautifulSoup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8" name="Rectangle 7"/>
            <p:cNvSpPr/>
            <p:nvPr/>
          </p:nvSpPr>
          <p:spPr>
            <a:xfrm>
              <a:off x="7321680" y="1722600"/>
              <a:ext cx="1748520" cy="37476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.find_all(table)[#]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9" name="Rectangle 8"/>
            <p:cNvSpPr/>
            <p:nvPr/>
          </p:nvSpPr>
          <p:spPr>
            <a:xfrm>
              <a:off x="7657200" y="2264760"/>
              <a:ext cx="1073160" cy="36684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Find child &lt;th&gt;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60" name="Straight Arrow Connector 27"/>
            <p:cNvCxnSpPr>
              <a:stCxn id="356" idx="2"/>
              <a:endCxn id="357" idx="0"/>
            </p:cNvCxnSpPr>
            <p:nvPr/>
          </p:nvCxnSpPr>
          <p:spPr>
            <a:xfrm>
              <a:off x="8193240" y="867600"/>
              <a:ext cx="2160" cy="15336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61" name="Straight Arrow Connector 28"/>
            <p:cNvCxnSpPr>
              <a:stCxn id="357" idx="2"/>
              <a:endCxn id="358" idx="0"/>
            </p:cNvCxnSpPr>
            <p:nvPr/>
          </p:nvCxnSpPr>
          <p:spPr>
            <a:xfrm>
              <a:off x="8195040" y="1569240"/>
              <a:ext cx="1080" cy="15372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62" name="Straight Arrow Connector 31"/>
            <p:cNvCxnSpPr>
              <a:stCxn id="358" idx="2"/>
              <a:endCxn id="359" idx="0"/>
            </p:cNvCxnSpPr>
            <p:nvPr/>
          </p:nvCxnSpPr>
          <p:spPr>
            <a:xfrm flipH="1">
              <a:off x="8193600" y="2097360"/>
              <a:ext cx="2520" cy="16776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63" name="Straight Arrow Connector 37"/>
            <p:cNvCxnSpPr>
              <a:stCxn id="359" idx="3"/>
            </p:cNvCxnSpPr>
            <p:nvPr/>
          </p:nvCxnSpPr>
          <p:spPr>
            <a:xfrm>
              <a:off x="8730360" y="2448000"/>
              <a:ext cx="590040" cy="1224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364" name="Rounded Rectangle 175"/>
            <p:cNvSpPr/>
            <p:nvPr/>
          </p:nvSpPr>
          <p:spPr>
            <a:xfrm>
              <a:off x="6246360" y="2609280"/>
              <a:ext cx="1193040" cy="4510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Empty dataframe df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65" name="Elbow Connector 177"/>
            <p:cNvCxnSpPr>
              <a:stCxn id="364" idx="0"/>
              <a:endCxn id="359" idx="1"/>
            </p:cNvCxnSpPr>
            <p:nvPr/>
          </p:nvCxnSpPr>
          <p:spPr>
            <a:xfrm rot="5400000" flipH="1" flipV="1">
              <a:off x="7169400" y="2121480"/>
              <a:ext cx="161640" cy="814680"/>
            </a:xfrm>
            <a:prstGeom prst="bentConnector2">
              <a:avLst/>
            </a:prstGeom>
            <a:ln w="31750">
              <a:solidFill>
                <a:srgbClr val="ED7D31">
                  <a:lumMod val="50000"/>
                </a:srgbClr>
              </a:solidFill>
              <a:tailEnd type="triangle" w="med" len="med"/>
            </a:ln>
          </p:spPr>
        </p:cxnSp>
        <p:sp>
          <p:nvSpPr>
            <p:cNvPr id="366" name="TextBox 196"/>
            <p:cNvSpPr/>
            <p:nvPr/>
          </p:nvSpPr>
          <p:spPr>
            <a:xfrm>
              <a:off x="9072360" y="1737000"/>
              <a:ext cx="13546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</a:rPr>
                <a:t>In our case # was 2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643A826-001B-41FB-91D0-B461C6795D6A}" type="slidenum"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2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3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4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/>
          </p:nvPr>
        </p:nvSpPr>
        <p:spPr>
          <a:xfrm>
            <a:off x="767880" y="1437120"/>
            <a:ext cx="3965400" cy="503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 data has NULL values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NULL values in Landing pad are removed </a:t>
            </a: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Orbital types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Calculate Number of launches on each site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Consolidate the mission outcome 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Classify the mission outcome as a success (1) or failure(0)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indent="0">
              <a:lnSpc>
                <a:spcPct val="100000"/>
              </a:lnSpc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  <a:ea typeface="PingFang SC"/>
            </a:endParaRPr>
          </a:p>
        </p:txBody>
      </p:sp>
      <p:sp>
        <p:nvSpPr>
          <p:cNvPr id="3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9" name="Group 5"/>
          <p:cNvGrpSpPr/>
          <p:nvPr/>
        </p:nvGrpSpPr>
        <p:grpSpPr>
          <a:xfrm>
            <a:off x="5492160" y="1446120"/>
            <a:ext cx="2899440" cy="713880"/>
            <a:chOff x="5492160" y="1446120"/>
            <a:chExt cx="2899440" cy="713880"/>
          </a:xfrm>
        </p:grpSpPr>
        <p:pic>
          <p:nvPicPr>
            <p:cNvPr id="370" name="Picture 1"/>
            <p:cNvPicPr/>
            <p:nvPr/>
          </p:nvPicPr>
          <p:blipFill>
            <a:blip r:embed="rId4"/>
            <a:srcRect l="1654" t="1836" b="90227"/>
            <a:stretch/>
          </p:blipFill>
          <p:spPr>
            <a:xfrm>
              <a:off x="5492160" y="1446120"/>
              <a:ext cx="2899440" cy="300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1" name="Picture 2"/>
            <p:cNvPicPr/>
            <p:nvPr/>
          </p:nvPicPr>
          <p:blipFill>
            <a:blip r:embed="rId4"/>
            <a:srcRect l="1654" t="63558" b="25519"/>
            <a:stretch/>
          </p:blipFill>
          <p:spPr>
            <a:xfrm>
              <a:off x="5492160" y="1746000"/>
              <a:ext cx="2899440" cy="4140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72" name="Picture 6"/>
          <p:cNvPicPr/>
          <p:nvPr/>
        </p:nvPicPr>
        <p:blipFill>
          <a:blip r:embed="rId5"/>
          <a:srcRect l="3272"/>
          <a:stretch/>
        </p:blipFill>
        <p:spPr>
          <a:xfrm>
            <a:off x="5498280" y="2646000"/>
            <a:ext cx="2851920" cy="1196640"/>
          </a:xfrm>
          <a:prstGeom prst="rect">
            <a:avLst/>
          </a:prstGeom>
          <a:ln w="0">
            <a:noFill/>
          </a:ln>
        </p:spPr>
      </p:pic>
      <p:pic>
        <p:nvPicPr>
          <p:cNvPr id="373" name="Picture 8"/>
          <p:cNvPicPr/>
          <p:nvPr/>
        </p:nvPicPr>
        <p:blipFill>
          <a:blip r:embed="rId6"/>
          <a:stretch/>
        </p:blipFill>
        <p:spPr>
          <a:xfrm>
            <a:off x="9457200" y="1476720"/>
            <a:ext cx="2177640" cy="2438640"/>
          </a:xfrm>
          <a:prstGeom prst="rect">
            <a:avLst/>
          </a:prstGeom>
          <a:ln w="0">
            <a:noFill/>
          </a:ln>
        </p:spPr>
      </p:pic>
      <p:pic>
        <p:nvPicPr>
          <p:cNvPr id="374" name="Picture 10"/>
          <p:cNvPicPr/>
          <p:nvPr/>
        </p:nvPicPr>
        <p:blipFill>
          <a:blip r:embed="rId7"/>
          <a:stretch/>
        </p:blipFill>
        <p:spPr>
          <a:xfrm>
            <a:off x="5499720" y="3954960"/>
            <a:ext cx="4205880" cy="1923120"/>
          </a:xfrm>
          <a:prstGeom prst="rect">
            <a:avLst/>
          </a:prstGeom>
          <a:ln w="0">
            <a:noFill/>
          </a:ln>
        </p:spPr>
      </p:pic>
      <p:sp>
        <p:nvSpPr>
          <p:cNvPr id="375" name="TextBox 11"/>
          <p:cNvSpPr/>
          <p:nvPr/>
        </p:nvSpPr>
        <p:spPr>
          <a:xfrm>
            <a:off x="5210640" y="139140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1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Box 12"/>
          <p:cNvSpPr/>
          <p:nvPr/>
        </p:nvSpPr>
        <p:spPr>
          <a:xfrm>
            <a:off x="5231520" y="256788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2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Box 13"/>
          <p:cNvSpPr/>
          <p:nvPr/>
        </p:nvSpPr>
        <p:spPr>
          <a:xfrm>
            <a:off x="9150840" y="139140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3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Box 14"/>
          <p:cNvSpPr/>
          <p:nvPr/>
        </p:nvSpPr>
        <p:spPr>
          <a:xfrm>
            <a:off x="5244840" y="391284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4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9" name="Group 17"/>
          <p:cNvGrpSpPr/>
          <p:nvPr/>
        </p:nvGrpSpPr>
        <p:grpSpPr>
          <a:xfrm>
            <a:off x="5433840" y="5964840"/>
            <a:ext cx="4508280" cy="676800"/>
            <a:chOff x="5433840" y="5964840"/>
            <a:chExt cx="4508280" cy="676800"/>
          </a:xfrm>
        </p:grpSpPr>
        <p:pic>
          <p:nvPicPr>
            <p:cNvPr id="380" name="Picture 15"/>
            <p:cNvPicPr/>
            <p:nvPr/>
          </p:nvPicPr>
          <p:blipFill>
            <a:blip r:embed="rId8"/>
            <a:stretch/>
          </p:blipFill>
          <p:spPr>
            <a:xfrm>
              <a:off x="5471280" y="5964840"/>
              <a:ext cx="4470840" cy="277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1" name="Picture 16"/>
            <p:cNvPicPr/>
            <p:nvPr/>
          </p:nvPicPr>
          <p:blipFill>
            <a:blip r:embed="rId9"/>
            <a:stretch/>
          </p:blipFill>
          <p:spPr>
            <a:xfrm>
              <a:off x="5433840" y="6243120"/>
              <a:ext cx="3977640" cy="398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2" name="TextBox 18"/>
          <p:cNvSpPr/>
          <p:nvPr/>
        </p:nvSpPr>
        <p:spPr>
          <a:xfrm>
            <a:off x="5192280" y="582084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5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6CEF382-3BAC-47CF-8BDC-5949B4EBAB9E}" type="slidenum">
              <a:r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was done to get trends or correlations:</a:t>
            </a:r>
          </a:p>
          <a:p>
            <a:pPr marL="6858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</a:t>
            </a:r>
          </a:p>
          <a:p>
            <a:pPr marL="6858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Launch Site</a:t>
            </a:r>
          </a:p>
          <a:p>
            <a:pPr marL="6858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 type</a:t>
            </a:r>
          </a:p>
          <a:p>
            <a:pPr marL="6858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 type</a:t>
            </a:r>
          </a:p>
          <a:p>
            <a:pPr marL="6858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 type</a:t>
            </a:r>
          </a:p>
          <a:p>
            <a:pPr marL="6858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Success Yearly trend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A9F94D9-5077-49BF-B21A-365BA3DC3209}" type="slidenum">
              <a:r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SQL notebook, as an external reference and peer-review purpose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35B822C-0131-4F72-BBEB-B521EF308FE1}" type="slidenum">
              <a:rPr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4223018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E3E994-479D-4B4A-9152-48EE732702D9}" type="slidenum">
              <a:rPr/>
              <a:t>14</a:t>
            </a:fld>
            <a:endParaRPr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F31988E-E4D4-C9D1-6ECF-5FF955CAD75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380075" y="2445488"/>
            <a:ext cx="6077646" cy="2927851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5737086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plots/graphs and interactions you have added to a dashboard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plots and interactions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</a:t>
            </a:r>
            <a:r>
              <a:rPr lang="en-US" sz="2200" b="0" strike="noStrike" spc="-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lab, as an external reference and peer-review purpose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Dashboard with </a:t>
            </a:r>
            <a:r>
              <a:rPr lang="en-US" sz="4000" b="0" strike="noStrike" spc="-1" dirty="0" err="1">
                <a:solidFill>
                  <a:srgbClr val="0B49CB"/>
                </a:solidFill>
                <a:latin typeface="Abadi"/>
                <a:ea typeface="IBM Plex Mono SemiBold"/>
              </a:rPr>
              <a:t>Plotly</a:t>
            </a: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 Dash</a:t>
            </a:r>
            <a:endParaRPr lang="en-IN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503622-02A2-49BA-9B63-BD4F730DCEB6}" type="slidenum">
              <a:rPr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B1CB18-C633-93ED-288E-8BD014B1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191" y="1387247"/>
            <a:ext cx="4341492" cy="50398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627CB87-7089-4675-BA2B-76B93E7E0B62}" type="slidenum">
              <a:r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Rectangle 1"/>
          <p:cNvSpPr/>
          <p:nvPr/>
        </p:nvSpPr>
        <p:spPr>
          <a:xfrm>
            <a:off x="10742040" y="37188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655D95F-DEB1-478E-8110-54D6F4B935B6}" type="slidenum">
              <a:r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2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Picture 2"/>
          <p:cNvPicPr/>
          <p:nvPr/>
        </p:nvPicPr>
        <p:blipFill>
          <a:blip r:embed="rId3"/>
          <a:stretch/>
        </p:blipFill>
        <p:spPr>
          <a:xfrm>
            <a:off x="5424120" y="1350720"/>
            <a:ext cx="5375880" cy="4880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6A745AB-4DBD-422E-A076-EE430E3D65EA}" type="slidenum">
              <a:r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Num" idx="16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15E665-CA7A-416D-BB2D-3747A9B5A0D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1320044011"/>
              </p:ext>
            </p:extLst>
          </p:nvPr>
        </p:nvGraphicFramePr>
        <p:xfrm>
          <a:off x="2456618" y="1819800"/>
          <a:ext cx="7629682" cy="4205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8E45FB-3BA0-3A50-424D-9029CF83D8A7}"/>
              </a:ext>
            </a:extLst>
          </p:cNvPr>
          <p:cNvCxnSpPr>
            <a:cxnSpLocks/>
          </p:cNvCxnSpPr>
          <p:nvPr/>
        </p:nvCxnSpPr>
        <p:spPr>
          <a:xfrm>
            <a:off x="2806995" y="3922740"/>
            <a:ext cx="7279305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34F1F2-D682-FBFE-2134-D0BBF6B0B6A9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10086300" y="3083442"/>
            <a:ext cx="0" cy="83929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8E45E0-87FF-195B-4D82-56BAF01999E0}"/>
              </a:ext>
            </a:extLst>
          </p:cNvPr>
          <p:cNvCxnSpPr>
            <a:cxnSpLocks/>
          </p:cNvCxnSpPr>
          <p:nvPr/>
        </p:nvCxnSpPr>
        <p:spPr>
          <a:xfrm>
            <a:off x="2806995" y="3922740"/>
            <a:ext cx="0" cy="86191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2" name="Picture 2"/>
          <p:cNvPicPr/>
          <p:nvPr/>
        </p:nvPicPr>
        <p:blipFill>
          <a:blip r:embed="rId3"/>
          <a:stretch/>
        </p:blipFill>
        <p:spPr>
          <a:xfrm>
            <a:off x="5178960" y="1331640"/>
            <a:ext cx="5390640" cy="4894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A2ED2C-2B63-46F8-B916-FA8D3114ED99}" type="slidenum"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Picture 2"/>
          <p:cNvPicPr/>
          <p:nvPr/>
        </p:nvPicPr>
        <p:blipFill>
          <a:blip r:embed="rId3"/>
          <a:stretch/>
        </p:blipFill>
        <p:spPr>
          <a:xfrm>
            <a:off x="5806080" y="1333800"/>
            <a:ext cx="5615280" cy="4691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900089D-0FEC-481F-94D7-B8C03017F9FE}" type="slidenum">
              <a:rPr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8" name="Picture 2"/>
          <p:cNvPicPr/>
          <p:nvPr/>
        </p:nvPicPr>
        <p:blipFill>
          <a:blip r:embed="rId3"/>
          <a:stretch/>
        </p:blipFill>
        <p:spPr>
          <a:xfrm>
            <a:off x="4964760" y="1335960"/>
            <a:ext cx="5946840" cy="5342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F24A48-BFB4-4B68-BE20-89767F5DD483}" type="slidenum">
              <a:r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Picture 2"/>
          <p:cNvPicPr/>
          <p:nvPr/>
        </p:nvPicPr>
        <p:blipFill>
          <a:blip r:embed="rId3"/>
          <a:stretch/>
        </p:blipFill>
        <p:spPr>
          <a:xfrm>
            <a:off x="5348160" y="1401480"/>
            <a:ext cx="5690520" cy="5112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CF46AC3-05EC-457F-A508-9B8D23A20790}" type="slidenum">
              <a:rPr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4" name="Picture 2"/>
          <p:cNvPicPr/>
          <p:nvPr/>
        </p:nvPicPr>
        <p:blipFill>
          <a:blip r:embed="rId3"/>
          <a:stretch/>
        </p:blipFill>
        <p:spPr>
          <a:xfrm>
            <a:off x="4884840" y="1427040"/>
            <a:ext cx="6194160" cy="4891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500B8A-00A8-49B1-B077-A5B2BC45DA63}" type="slidenum">
              <a:rPr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/>
          </p:nvPr>
        </p:nvSpPr>
        <p:spPr>
          <a:xfrm>
            <a:off x="734280" y="186485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The Launch sites have the following names: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CCAFS LC-40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VAFB SLC-4E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KSC LC-39A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CCAFS SLC-40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We can do this with SQL Queries. 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The </a:t>
            </a:r>
            <a:r>
              <a:rPr lang="en-US" sz="2200" spc="-1" dirty="0" err="1">
                <a:solidFill>
                  <a:srgbClr val="000000"/>
                </a:solidFill>
                <a:latin typeface="Calibri"/>
              </a:rPr>
              <a:t>dataframe</a:t>
            </a:r>
            <a:r>
              <a:rPr lang="en-US" sz="2200" spc="-1" dirty="0">
                <a:solidFill>
                  <a:srgbClr val="000000"/>
                </a:solidFill>
                <a:latin typeface="Calibri"/>
              </a:rPr>
              <a:t> is loaded into an SQLite database and queries are run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Picture 1"/>
          <p:cNvPicPr/>
          <p:nvPr/>
        </p:nvPicPr>
        <p:blipFill rotWithShape="1">
          <a:blip r:embed="rId3"/>
          <a:srcRect r="40661"/>
          <a:stretch/>
        </p:blipFill>
        <p:spPr>
          <a:xfrm>
            <a:off x="5635806" y="2375113"/>
            <a:ext cx="5649474" cy="2515864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C8DC88D-2477-4600-9F95-19881881B1A7}" type="slidenum">
              <a:rPr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68768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There are two launch sites beginning with CCA. We can look at a sample of the data from these launch sites. We can see the customer being either SpaceX or NASA</a:t>
            </a:r>
          </a:p>
        </p:txBody>
      </p:sp>
      <p:sp>
        <p:nvSpPr>
          <p:cNvPr id="41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Picture 1"/>
          <p:cNvPicPr/>
          <p:nvPr/>
        </p:nvPicPr>
        <p:blipFill>
          <a:blip r:embed="rId3"/>
          <a:stretch/>
        </p:blipFill>
        <p:spPr>
          <a:xfrm>
            <a:off x="770040" y="2952000"/>
            <a:ext cx="11383920" cy="3072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F08BBC0-4BF4-4C6E-85D6-12C002086CF4}" type="slidenum">
              <a:rPr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 total payload carried by boosters for NASA is 99980 kg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788760" y="3189420"/>
            <a:ext cx="9726480" cy="1472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1FE3542-D6A5-488D-B813-B6C5DD5B1E78}" type="slidenum">
              <a:rPr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The average is 2534.66 kg</a:t>
            </a: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2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Picture 1"/>
          <p:cNvPicPr/>
          <p:nvPr/>
        </p:nvPicPr>
        <p:blipFill>
          <a:blip r:embed="rId3"/>
          <a:stretch/>
        </p:blipFill>
        <p:spPr>
          <a:xfrm>
            <a:off x="770040" y="2487960"/>
            <a:ext cx="10455840" cy="1882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813463-6F4D-4A7E-AE17-C2334000A01A}" type="slidenum">
              <a:rPr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landing was done on 12-12-2015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Picture 1"/>
          <p:cNvPicPr/>
          <p:nvPr/>
        </p:nvPicPr>
        <p:blipFill>
          <a:blip r:embed="rId3"/>
          <a:stretch/>
        </p:blipFill>
        <p:spPr>
          <a:xfrm>
            <a:off x="942480" y="2972880"/>
            <a:ext cx="9757080" cy="1877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62DA824-A2F7-43E8-B89B-F1BB6DFD66A2}" type="slidenum">
              <a:r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838080" y="510840"/>
            <a:ext cx="10515240" cy="623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70000"/>
              </a:lnSpc>
              <a:buNone/>
            </a:pPr>
            <a:r>
              <a:rPr lang="en-US" sz="37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en-US" sz="3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886320" y="1566360"/>
            <a:ext cx="5181120" cy="372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        Methodology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Data from SpaceX launch and return was analyzed to buil</a:t>
            </a:r>
            <a:r>
              <a:rPr lang="en-US" sz="2800" spc="-1" dirty="0">
                <a:solidFill>
                  <a:srgbClr val="000000"/>
                </a:solidFill>
                <a:latin typeface="Calibri"/>
              </a:rPr>
              <a:t>d a model. The model can predict successful recovery of launch module after successful launch</a:t>
            </a: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422064" y="1566360"/>
            <a:ext cx="4931255" cy="461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          Results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The results show that we have a model which shows an accuracy score of 88.75% in predicting the recovery of the launch module</a:t>
            </a:r>
          </a:p>
        </p:txBody>
      </p:sp>
      <p:sp>
        <p:nvSpPr>
          <p:cNvPr id="255" name="PlaceHolder 4"/>
          <p:cNvSpPr>
            <a:spLocks noGrp="1"/>
          </p:cNvSpPr>
          <p:nvPr>
            <p:ph type="sldNum" idx="1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</a:pPr>
            <a:fld id="{1AF9CA2D-9491-468D-B46B-E20E1CF1DC5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56" name="Straight Connector 4"/>
          <p:cNvCxnSpPr/>
          <p:nvPr/>
        </p:nvCxnSpPr>
        <p:spPr>
          <a:xfrm>
            <a:off x="901080" y="1245600"/>
            <a:ext cx="10707840" cy="360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</p:cxnSp>
      <p:pic>
        <p:nvPicPr>
          <p:cNvPr id="257" name="Graphic 28" descr="Circles with arrows with solid fill"/>
          <p:cNvPicPr/>
          <p:nvPr/>
        </p:nvPicPr>
        <p:blipFill>
          <a:blip r:embed="rId2"/>
          <a:stretch/>
        </p:blipFill>
        <p:spPr>
          <a:xfrm>
            <a:off x="886320" y="1502280"/>
            <a:ext cx="687299" cy="617400"/>
          </a:xfrm>
          <a:prstGeom prst="rect">
            <a:avLst/>
          </a:prstGeom>
          <a:ln w="0">
            <a:noFill/>
          </a:ln>
        </p:spPr>
      </p:pic>
      <p:pic>
        <p:nvPicPr>
          <p:cNvPr id="258" name="Graphic 30" descr="Presentation with pie chart with solid fill"/>
          <p:cNvPicPr/>
          <p:nvPr/>
        </p:nvPicPr>
        <p:blipFill>
          <a:blip r:embed="rId3"/>
          <a:stretch/>
        </p:blipFill>
        <p:spPr>
          <a:xfrm>
            <a:off x="6443328" y="1566360"/>
            <a:ext cx="687299" cy="649080"/>
          </a:xfrm>
          <a:prstGeom prst="rect">
            <a:avLst/>
          </a:prstGeom>
          <a:ln w="0">
            <a:noFill/>
          </a:ln>
        </p:spPr>
      </p:pic>
      <p:sp>
        <p:nvSpPr>
          <p:cNvPr id="259" name="Rectangle 31"/>
          <p:cNvSpPr/>
          <p:nvPr/>
        </p:nvSpPr>
        <p:spPr>
          <a:xfrm>
            <a:off x="10995840" y="37944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provides the 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spc="-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The WHERE clause uses two Boolean parts, LANDING_OUTCOME starting with Success and a Boolean operation with </a:t>
            </a:r>
            <a:r>
              <a:rPr lang="en-US" sz="1800" b="0" strike="noStrike" spc="-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Payload_mass_kg</a:t>
            </a:r>
            <a:r>
              <a:rPr lang="en-US" sz="1800" b="0" strike="noStrike" spc="-1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 &lt; 4000 and &lt;6000. The BETWEEN _ AND _ clause can also be used</a:t>
            </a:r>
            <a:endParaRPr lang="en-US" sz="1800" b="0" strike="noStrike" spc="-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</a:endParaRPr>
          </a:p>
        </p:txBody>
      </p:sp>
      <p:sp>
        <p:nvSpPr>
          <p:cNvPr id="43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640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Picture 1"/>
          <p:cNvPicPr/>
          <p:nvPr/>
        </p:nvPicPr>
        <p:blipFill>
          <a:blip r:embed="rId3"/>
          <a:stretch/>
        </p:blipFill>
        <p:spPr>
          <a:xfrm>
            <a:off x="672600" y="3079620"/>
            <a:ext cx="10846800" cy="1842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74D1770-C9EF-481B-B066-2124821C1F49}" type="slidenum">
              <a:rPr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Failure and Success of mission is given :-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= 98+1+1 = 100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= 1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760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Picture 1"/>
          <p:cNvPicPr/>
          <p:nvPr/>
        </p:nvPicPr>
        <p:blipFill>
          <a:blip r:embed="rId3"/>
          <a:stretch/>
        </p:blipFill>
        <p:spPr>
          <a:xfrm>
            <a:off x="1082194" y="3500640"/>
            <a:ext cx="9745199" cy="2818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A940B2-EDDC-4009-97E9-748300835755}" type="slidenum">
              <a:rPr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are the boosters which carry the maximum payload. All are variants of Falcon 9 heavy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8" name="Picture 1"/>
          <p:cNvPicPr/>
          <p:nvPr/>
        </p:nvPicPr>
        <p:blipFill>
          <a:blip r:embed="rId3"/>
          <a:stretch/>
        </p:blipFill>
        <p:spPr>
          <a:xfrm>
            <a:off x="942480" y="2914560"/>
            <a:ext cx="7772040" cy="331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08A38BD-A114-4680-A29E-499D4747B5BC}" type="slidenum">
              <a:rPr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We can list the failed landing outcomes, their booster versions and launch site names for a specific year, like 2015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Limitations of SQLite force us to use some string-based techniques to get the month name. A 3-letter month is obtained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Picture 6"/>
          <p:cNvPicPr/>
          <p:nvPr/>
        </p:nvPicPr>
        <p:blipFill>
          <a:blip r:embed="rId3"/>
          <a:stretch/>
        </p:blipFill>
        <p:spPr>
          <a:xfrm>
            <a:off x="997003" y="3580200"/>
            <a:ext cx="10061313" cy="25963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5E3919-B31C-4841-A64F-823D17592DBA}" type="slidenum">
              <a:rPr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check the ranking of Landing Outcomes between 2010-06-04 and 2017-03-20, in descending order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no landing was attempted for 10 launching missions. 6 Failures have been noted, and 16 successful attempts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680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4" name="Picture 5"/>
          <p:cNvPicPr/>
          <p:nvPr/>
        </p:nvPicPr>
        <p:blipFill>
          <a:blip r:embed="rId3"/>
          <a:stretch/>
        </p:blipFill>
        <p:spPr>
          <a:xfrm>
            <a:off x="1067387" y="3429000"/>
            <a:ext cx="9447853" cy="2998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D15968-6486-4D38-8D01-5A0757D24C0E}" type="slidenum">
              <a:rPr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Box 6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3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/>
          </p:nvPr>
        </p:nvSpPr>
        <p:spPr>
          <a:xfrm>
            <a:off x="531360" y="1585800"/>
            <a:ext cx="315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000"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shows the position of the launch sites. 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site is on the west coast, while other three are on the east coast in Florida</a:t>
            </a:r>
            <a:endParaRPr lang="en-US" sz="2200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The sites are close to the ocean</a:t>
            </a:r>
          </a:p>
        </p:txBody>
      </p:sp>
      <p:sp>
        <p:nvSpPr>
          <p:cNvPr id="44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Launch Sites</a:t>
            </a:r>
            <a:endParaRPr lang="en-IN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Picture 3"/>
          <p:cNvPicPr/>
          <p:nvPr/>
        </p:nvPicPr>
        <p:blipFill>
          <a:blip r:embed="rId3"/>
          <a:stretch/>
        </p:blipFill>
        <p:spPr>
          <a:xfrm>
            <a:off x="3685680" y="1585800"/>
            <a:ext cx="7772040" cy="3686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054EE6-97F4-4FF1-980D-22482DE0171E}" type="slidenum">
              <a:rPr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3801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The map interactively shows positive launch outcomes with green markers and failed missions with red markers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spc="-1" dirty="0">
                <a:solidFill>
                  <a:srgbClr val="000000"/>
                </a:solidFill>
                <a:latin typeface="Calibri"/>
              </a:rPr>
              <a:t>The total number of missions launched are clustered near the site</a:t>
            </a: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Launch Outcome</a:t>
            </a:r>
            <a:endParaRPr lang="en-IN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Picture 1"/>
          <p:cNvPicPr/>
          <p:nvPr/>
        </p:nvPicPr>
        <p:blipFill>
          <a:blip r:embed="rId3"/>
          <a:stretch/>
        </p:blipFill>
        <p:spPr>
          <a:xfrm>
            <a:off x="4763386" y="1835280"/>
            <a:ext cx="6521894" cy="3452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F5C66F-F532-4B30-BB0B-3FCAB18F1488}" type="slidenum">
              <a:rPr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5375160" cy="4314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20000"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Calibri"/>
              </a:rPr>
              <a:t>The Launch sites are all close to the shoreline, and there are railway and road connections in its proximity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Large cities like Santa Maria on west coast (as in the map shown) or Orlando in Florida are much further away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These can be explained as follows:-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Launches go over the Ocean. Any failure can avoid populated areas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Rails and Roadways are close by, as logistics is required</a:t>
            </a:r>
          </a:p>
          <a:p>
            <a:pPr marL="571500" indent="-342900">
              <a:lnSpc>
                <a:spcPct val="100000"/>
              </a:lnSpc>
              <a:spcBef>
                <a:spcPts val="1400"/>
              </a:spcBef>
            </a:pPr>
            <a:r>
              <a:rPr lang="en-US" sz="2200" spc="-1" dirty="0">
                <a:solidFill>
                  <a:srgbClr val="000000"/>
                </a:solidFill>
                <a:latin typeface="Calibri"/>
              </a:rPr>
              <a:t>Populated cities are far off, to minimize any casualties in case of failures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Launch Site proximity</a:t>
            </a:r>
            <a:endParaRPr lang="en-IN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Picture 3"/>
          <p:cNvPicPr/>
          <p:nvPr/>
        </p:nvPicPr>
        <p:blipFill>
          <a:blip r:embed="rId3"/>
          <a:stretch/>
        </p:blipFill>
        <p:spPr>
          <a:xfrm>
            <a:off x="6145560" y="2419199"/>
            <a:ext cx="6046440" cy="3194791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FFAE238-1CAB-4E29-A803-CF677F463D38}" type="slidenum">
              <a:rPr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4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Num" idx="1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</a:pPr>
            <a:fld id="{656E5CFE-D667-4AFF-BCC7-9193FA61A9E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ontent Placeholder 2"/>
          <p:cNvSpPr/>
          <p:nvPr/>
        </p:nvSpPr>
        <p:spPr>
          <a:xfrm>
            <a:off x="828001" y="1594884"/>
            <a:ext cx="10529640" cy="44307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92500" lnSpcReduction="10000"/>
          </a:bodyPr>
          <a:lstStyle/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space launch vehicles which put satellites into orbit around the world are one-time use vehicles. </a:t>
            </a: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Due to this the cost of most launches are around $165 million or higher</a:t>
            </a: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SpaceX has pioneered reusable launchers. The first stage of these launchers return back to earth after use and can be reused after landing successfully</a:t>
            </a: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 of launcher vehicles brings down the cost of satellite launches. SpaceX can thus advertise a cost as low as $62 million per launch</a:t>
            </a: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not all launch vehicles successfully result in return of the first stage. Multiple factors complicate the successful landing and return of the launcher’s 1</a:t>
            </a:r>
            <a:r>
              <a:rPr lang="en-US" sz="2200" b="0" strike="noStrike" spc="-1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</a:t>
            </a: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stage.</a:t>
            </a: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IN" sz="22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We can analyse thes</a:t>
            </a:r>
            <a:r>
              <a:rPr lang="en-IN" sz="2200" spc="-1" dirty="0">
                <a:solidFill>
                  <a:srgbClr val="000000"/>
                </a:solidFill>
                <a:latin typeface="Abadi" panose="020B0604020104020204" pitchFamily="34" charset="0"/>
              </a:rPr>
              <a:t>e factors and build a predictive model which will predict if a launch has the factors necessary to be reusable</a:t>
            </a: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IN" sz="2200" b="0" strike="noStrike" spc="-1" dirty="0">
                <a:solidFill>
                  <a:srgbClr val="000000"/>
                </a:solidFill>
                <a:latin typeface="Abadi" panose="020B0604020104020204" pitchFamily="34" charset="0"/>
              </a:rPr>
              <a:t>This model can later be used to predict a reasonable cost for each type of satellite launch depending on their success rate</a:t>
            </a:r>
          </a:p>
        </p:txBody>
      </p:sp>
      <p:pic>
        <p:nvPicPr>
          <p:cNvPr id="263" name="Graphic 6" descr="Rocket with solid fill"/>
          <p:cNvPicPr/>
          <p:nvPr/>
        </p:nvPicPr>
        <p:blipFill>
          <a:blip r:embed="rId3"/>
          <a:stretch/>
        </p:blipFill>
        <p:spPr>
          <a:xfrm>
            <a:off x="185640" y="542336"/>
            <a:ext cx="548640" cy="548640"/>
          </a:xfrm>
          <a:prstGeom prst="rect">
            <a:avLst/>
          </a:prstGeom>
          <a:ln w="0">
            <a:noFill/>
          </a:ln>
        </p:spPr>
      </p:pic>
      <p:sp>
        <p:nvSpPr>
          <p:cNvPr id="264" name="Rectangle 7"/>
          <p:cNvSpPr/>
          <p:nvPr/>
        </p:nvSpPr>
        <p:spPr>
          <a:xfrm>
            <a:off x="10742040" y="32796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phic 6" descr="Rocket with solid fill">
            <a:extLst>
              <a:ext uri="{FF2B5EF4-FFF2-40B4-BE49-F238E27FC236}">
                <a16:creationId xmlns:a16="http://schemas.microsoft.com/office/drawing/2014/main" id="{0190D9F3-15B9-DE7C-E8C1-EBC968982A1F}"/>
              </a:ext>
            </a:extLst>
          </p:cNvPr>
          <p:cNvPicPr/>
          <p:nvPr/>
        </p:nvPicPr>
        <p:blipFill>
          <a:blip r:embed="rId3"/>
          <a:stretch/>
        </p:blipFill>
        <p:spPr>
          <a:xfrm rot="18906273">
            <a:off x="11477624" y="5770129"/>
            <a:ext cx="548640" cy="548640"/>
          </a:xfrm>
          <a:prstGeom prst="rect">
            <a:avLst/>
          </a:prstGeom>
          <a:ln w="0">
            <a:noFill/>
          </a:ln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4525A003-0775-719E-85EB-C9F94C2C2475}"/>
              </a:ext>
            </a:extLst>
          </p:cNvPr>
          <p:cNvSpPr/>
          <p:nvPr/>
        </p:nvSpPr>
        <p:spPr>
          <a:xfrm>
            <a:off x="11606575" y="4763387"/>
            <a:ext cx="294224" cy="765525"/>
          </a:xfrm>
          <a:prstGeom prst="downArrow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353ADA3E-8686-55F6-596A-B428ABF2099A}"/>
              </a:ext>
            </a:extLst>
          </p:cNvPr>
          <p:cNvSpPr/>
          <p:nvPr/>
        </p:nvSpPr>
        <p:spPr>
          <a:xfrm rot="13868529">
            <a:off x="971164" y="-119824"/>
            <a:ext cx="294224" cy="765525"/>
          </a:xfrm>
          <a:prstGeom prst="downArrow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3"/>
          <p:cNvPicPr/>
          <p:nvPr/>
        </p:nvPicPr>
        <p:blipFill>
          <a:blip r:embed="rId3"/>
          <a:stretch/>
        </p:blipFill>
        <p:spPr>
          <a:xfrm>
            <a:off x="6000120" y="1285560"/>
            <a:ext cx="5967000" cy="5452920"/>
          </a:xfrm>
          <a:prstGeom prst="rect">
            <a:avLst/>
          </a:prstGeom>
          <a:ln w="0">
            <a:noFill/>
          </a:ln>
        </p:spPr>
      </p:pic>
      <p:sp>
        <p:nvSpPr>
          <p:cNvPr id="45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49280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dashboard provides a dropdown which can choose “All Sites”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spc="-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shows KSC LC-39A having the highest success rate of 41.7%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Successful Launches per site</a:t>
            </a:r>
            <a:endParaRPr lang="en-IN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B0BE4D-1F11-40F8-BE41-E01C148B361D}" type="slidenum">
              <a:rPr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4720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KSC LC-39A site shows the highest success rate compared to other sites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However, its actual success vs failure percentage is low : 23.1%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CCAFS SLC-40 has a higher success rate of 42.9%</a:t>
            </a: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because KSC LC-39A has more launch attempts than CCAFS SLC-40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 dirty="0">
                <a:solidFill>
                  <a:srgbClr val="0B49CB"/>
                </a:solidFill>
                <a:latin typeface="Abadi"/>
                <a:ea typeface="IBM Plex Mono SemiBold"/>
              </a:rPr>
              <a:t>Success rate of the most productive launch site</a:t>
            </a:r>
            <a:endParaRPr lang="en-IN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43E4545-919B-41E4-8BC2-487E3B32CBDF}" type="slidenum">
              <a:rPr/>
              <a:t>41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F27F9-460F-9629-EBC2-3E9F9168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60" y="1825560"/>
            <a:ext cx="6162788" cy="418787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38066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4000" lnSpcReduction="10000"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3&gt; title with an appropriate title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Picture 3"/>
          <p:cNvPicPr/>
          <p:nvPr/>
        </p:nvPicPr>
        <p:blipFill>
          <a:blip r:embed="rId3"/>
          <a:srcRect r="1705"/>
          <a:stretch/>
        </p:blipFill>
        <p:spPr>
          <a:xfrm>
            <a:off x="4577040" y="1422720"/>
            <a:ext cx="7614720" cy="4366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FF9F91-7C6B-455F-B2E8-21D1B393237D}" type="slidenum">
              <a:rPr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5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C4FE288-BDAA-4B85-9047-18F3DB665CA1}" type="slidenum">
              <a:rPr/>
              <a:t>44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1B9912-5811-C778-C0F6-329A0864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20" y="2082240"/>
            <a:ext cx="4791740" cy="354398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4099672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90BE67-39AF-4054-A325-BDF68B3DB440}" type="slidenum">
              <a:rPr/>
              <a:t>45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6C28F-B6F6-9A20-0C9C-089603B8C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23" y="1444860"/>
            <a:ext cx="6075657" cy="503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Point 1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Point 2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Point 3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Point 4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Rectangle 1"/>
          <p:cNvSpPr/>
          <p:nvPr/>
        </p:nvSpPr>
        <p:spPr>
          <a:xfrm>
            <a:off x="10667880" y="371880"/>
            <a:ext cx="715680" cy="715680"/>
          </a:xfrm>
          <a:prstGeom prst="rect">
            <a:avLst/>
          </a:prstGeom>
          <a:blipFill rotWithShape="0">
            <a:blip r:embed="rId3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E369709-E074-4582-AFF2-D13ADCF8FD6B}" type="slidenum"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Rectangle 1"/>
          <p:cNvSpPr/>
          <p:nvPr/>
        </p:nvSpPr>
        <p:spPr>
          <a:xfrm>
            <a:off x="10706040" y="36720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8756F06-8754-45F0-86A4-DC92A0A44667}" type="slidenum">
              <a:rPr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Num" idx="19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496E41-1118-41B5-8BAB-388B740736A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6" name="TextBox 1"/>
          <p:cNvSpPr/>
          <p:nvPr/>
        </p:nvSpPr>
        <p:spPr>
          <a:xfrm>
            <a:off x="777960" y="281268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1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ontent Placeholder 2"/>
          <p:cNvSpPr/>
          <p:nvPr/>
        </p:nvSpPr>
        <p:spPr>
          <a:xfrm>
            <a:off x="734281" y="1254240"/>
            <a:ext cx="10897738" cy="553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9600" b="0" strike="noStrike" spc="-1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IN" sz="9600" b="0" strike="noStrike" spc="-1" dirty="0">
              <a:solidFill>
                <a:srgbClr val="000000"/>
              </a:solidFill>
              <a:latin typeface="Arial"/>
            </a:endParaRP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96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IN" sz="9600" b="0" strike="noStrike" spc="-1" dirty="0">
              <a:solidFill>
                <a:srgbClr val="000000"/>
              </a:solidFill>
              <a:latin typeface="Arial"/>
            </a:endParaRPr>
          </a:p>
          <a:p>
            <a:pPr marL="822960" lvl="1" indent="-2743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767171"/>
                </a:solidFill>
                <a:latin typeface="Abadi"/>
              </a:rPr>
              <a:t>Data was collected using SpaceX APIs and Data scraping from Wikipedia</a:t>
            </a:r>
            <a:endParaRPr lang="en-IN" sz="8000" b="0" strike="noStrike" spc="-1" dirty="0">
              <a:solidFill>
                <a:srgbClr val="000000"/>
              </a:solidFill>
              <a:latin typeface="Arial"/>
            </a:endParaRP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96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731520" lvl="1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IN" sz="8000" spc="-1" dirty="0">
                <a:solidFill>
                  <a:srgbClr val="767171"/>
                </a:solidFill>
                <a:latin typeface="Abadi"/>
              </a:rPr>
              <a:t>The status string was classified as Success or Fail (1 or 0)</a:t>
            </a: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96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IN" sz="9600" b="0" strike="noStrike" spc="-1" dirty="0">
              <a:solidFill>
                <a:srgbClr val="000000"/>
              </a:solidFill>
              <a:latin typeface="Arial"/>
            </a:endParaRP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96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9600" b="0" strike="noStrike" spc="-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96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IN" sz="9600" b="0" strike="noStrike" spc="-1" dirty="0">
              <a:solidFill>
                <a:srgbClr val="000000"/>
              </a:solidFill>
              <a:latin typeface="Arial"/>
            </a:endParaRP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96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IN" sz="9600" b="0" strike="noStrike" spc="-1" dirty="0">
              <a:solidFill>
                <a:srgbClr val="000000"/>
              </a:solidFill>
              <a:latin typeface="Arial"/>
            </a:endParaRPr>
          </a:p>
          <a:p>
            <a:pPr marL="822960" lvl="1" indent="-2743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000" b="0" strike="noStrike" spc="-1" dirty="0">
                <a:solidFill>
                  <a:srgbClr val="767171"/>
                </a:solidFill>
                <a:latin typeface="Abadi"/>
              </a:rPr>
              <a:t>Grid Search Cross Validation was performed for 4 different classification models to estimate the best parameters</a:t>
            </a:r>
            <a:endParaRPr lang="en-IN" sz="8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8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2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2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22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Rectangle 1"/>
          <p:cNvSpPr/>
          <p:nvPr/>
        </p:nvSpPr>
        <p:spPr>
          <a:xfrm>
            <a:off x="10595160" y="45540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B24016A-B546-4D46-8C12-0E03143651BF}" type="slidenum">
              <a:r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was collected using two sources:</a:t>
            </a:r>
          </a:p>
          <a:p>
            <a:pPr marL="6858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</a:t>
            </a:r>
            <a:r>
              <a:rPr lang="en-US" sz="2200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API. Using the REST protocol, a JSON string was obtained containing requested data</a:t>
            </a:r>
          </a:p>
          <a:p>
            <a:pPr marL="685800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200" b="0" strike="noStrike" spc="-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Scraping : Wikipedia page on the launch status of SpaceX launches was scraped for information</a:t>
            </a:r>
            <a:endParaRPr lang="en-US" sz="2200" b="0" strike="noStrike" spc="-1" dirty="0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The two data sources can be either combined or one of them used, as there is duplicated information. The REST method was preferred</a:t>
            </a:r>
          </a:p>
        </p:txBody>
      </p:sp>
      <p:sp>
        <p:nvSpPr>
          <p:cNvPr id="2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6F7E37-23E9-4817-A11F-CF843C4D3BDE}" type="slidenum">
              <a:r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/>
          </p:nvPr>
        </p:nvSpPr>
        <p:spPr>
          <a:xfrm>
            <a:off x="545760" y="1640880"/>
            <a:ext cx="5334840" cy="478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500" lnSpcReduction="20000"/>
          </a:bodyPr>
          <a:lstStyle/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data is obtained from </a:t>
            </a:r>
            <a:r>
              <a:rPr lang="en-US" sz="2200" b="0" u="sng" strike="noStrike" spc="-1">
                <a:solidFill>
                  <a:schemeClr val="accent3">
                    <a:lumMod val="25000"/>
                  </a:schemeClr>
                </a:solidFill>
                <a:uFillTx/>
                <a:latin typeface="Abadi"/>
                <a:hlinkClick r:id="rId4"/>
              </a:rPr>
              <a:t>https://api.spacexdata.com/v4/launches/past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 as JSON data which is then converted to a dataframe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This dataframe has codes for rockets, launchpads, payloads and cores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 codes are used to obtain specific data, such as rockets from </a:t>
            </a:r>
            <a:r>
              <a:rPr lang="en-US" sz="2200" b="0" u="sng" strike="noStrike" spc="-1">
                <a:solidFill>
                  <a:schemeClr val="accent3">
                    <a:lumMod val="25000"/>
                  </a:schemeClr>
                </a:solidFill>
                <a:uFillTx/>
                <a:latin typeface="Abadi"/>
                <a:hlinkClick r:id="rId5"/>
              </a:rPr>
              <a:t>https://api.spacexdata.com/v4/rockets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This data from codes and launch data is combined, retaining only relevant fields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is cleaned for missing values and NULLs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628920" lvl="1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For example, payload data which is missing is replaced by average payload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 notebook is available on github here: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Title 1"/>
          <p:cNvSpPr/>
          <p:nvPr/>
        </p:nvSpPr>
        <p:spPr>
          <a:xfrm>
            <a:off x="783360" y="59148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4" name="Group 81"/>
          <p:cNvGrpSpPr/>
          <p:nvPr/>
        </p:nvGrpSpPr>
        <p:grpSpPr>
          <a:xfrm>
            <a:off x="5526000" y="1341000"/>
            <a:ext cx="6942960" cy="5245200"/>
            <a:chOff x="5526000" y="1341000"/>
            <a:chExt cx="6942960" cy="5245200"/>
          </a:xfrm>
        </p:grpSpPr>
        <p:grpSp>
          <p:nvGrpSpPr>
            <p:cNvPr id="275" name="Diagram 37"/>
            <p:cNvGrpSpPr/>
            <p:nvPr/>
          </p:nvGrpSpPr>
          <p:grpSpPr>
            <a:xfrm>
              <a:off x="5526000" y="3233520"/>
              <a:ext cx="6942960" cy="2484360"/>
              <a:chOff x="5526000" y="3233520"/>
              <a:chExt cx="6942960" cy="2484360"/>
            </a:xfrm>
          </p:grpSpPr>
          <p:sp>
            <p:nvSpPr>
              <p:cNvPr id="276" name="Rectangle 275"/>
              <p:cNvSpPr/>
              <p:nvPr/>
            </p:nvSpPr>
            <p:spPr>
              <a:xfrm>
                <a:off x="5526000" y="3233520"/>
                <a:ext cx="6942960" cy="2484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IN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7993080" y="3334320"/>
                <a:ext cx="2003040" cy="695520"/>
              </a:xfrm>
              <a:prstGeom prst="ellipse">
                <a:avLst/>
              </a:prstGeom>
              <a:solidFill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IN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8" name="Down Arrow 277"/>
              <p:cNvSpPr/>
              <p:nvPr/>
            </p:nvSpPr>
            <p:spPr>
              <a:xfrm>
                <a:off x="8803800" y="5037840"/>
                <a:ext cx="387720" cy="24804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solidFill>
              <a:ln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IN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8066160" y="5236920"/>
                <a:ext cx="1863360" cy="465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13760" tIns="113760" rIns="113760" bIns="113760" numCol="1" spcCol="144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61"/>
                  </a:spcAft>
                  <a:tabLst>
                    <a:tab pos="0" algn="l"/>
                  </a:tabLst>
                </a:pPr>
                <a:endParaRPr lang="en-GB" sz="1600" b="0" strike="noStrike" spc="-1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0" name="Shape 279"/>
              <p:cNvSpPr/>
              <p:nvPr/>
            </p:nvSpPr>
            <p:spPr>
              <a:xfrm>
                <a:off x="7910640" y="3249000"/>
                <a:ext cx="2173680" cy="1739160"/>
              </a:xfrm>
              <a:prstGeom prst="funnel">
                <a:avLst/>
              </a:prstGeom>
              <a:solidFill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solidFill>
              <a:ln>
                <a:solidFill>
                  <a:srgbClr val="4472C4">
                    <a:hueOff val="0"/>
                    <a:satOff val="0"/>
                    <a:lumOff val="0"/>
                    <a:alphaOff val="0"/>
                  </a:srgbClr>
                </a:solidFill>
              </a:ln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IN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81" name="Down Arrow 11"/>
            <p:cNvSpPr/>
            <p:nvPr/>
          </p:nvSpPr>
          <p:spPr>
            <a:xfrm>
              <a:off x="8921880" y="1906920"/>
              <a:ext cx="159480" cy="158364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cxnSp>
          <p:nvCxnSpPr>
            <p:cNvPr id="282" name="Elbow Connector 13"/>
            <p:cNvCxnSpPr>
              <a:stCxn id="283" idx="0"/>
              <a:endCxn id="284" idx="3"/>
            </p:cNvCxnSpPr>
            <p:nvPr/>
          </p:nvCxnSpPr>
          <p:spPr>
            <a:xfrm rot="16200000" flipH="1">
              <a:off x="9126000" y="1189440"/>
              <a:ext cx="1321200" cy="1623960"/>
            </a:xfrm>
            <a:prstGeom prst="bentConnector4">
              <a:avLst>
                <a:gd name="adj1" fmla="val 10956"/>
                <a:gd name="adj2" fmla="val 10000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85" name="Elbow Connector 15"/>
            <p:cNvCxnSpPr>
              <a:endCxn id="286" idx="3"/>
            </p:cNvCxnSpPr>
            <p:nvPr/>
          </p:nvCxnSpPr>
          <p:spPr>
            <a:xfrm>
              <a:off x="9641880" y="1640880"/>
              <a:ext cx="2441160" cy="994680"/>
            </a:xfrm>
            <a:prstGeom prst="bentConnector3">
              <a:avLst>
                <a:gd name="adj1" fmla="val 8702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87" name="Elbow Connector 18"/>
            <p:cNvCxnSpPr>
              <a:endCxn id="288" idx="3"/>
            </p:cNvCxnSpPr>
            <p:nvPr/>
          </p:nvCxnSpPr>
          <p:spPr>
            <a:xfrm rot="10800000" flipV="1">
              <a:off x="7235640" y="1640520"/>
              <a:ext cx="1071360" cy="1037520"/>
            </a:xfrm>
            <a:prstGeom prst="bentConnector3">
              <a:avLst>
                <a:gd name="adj1" fmla="val 80369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89" name="Elbow Connector 21"/>
            <p:cNvCxnSpPr>
              <a:endCxn id="290" idx="3"/>
            </p:cNvCxnSpPr>
            <p:nvPr/>
          </p:nvCxnSpPr>
          <p:spPr>
            <a:xfrm>
              <a:off x="8307000" y="1640880"/>
              <a:ext cx="474840" cy="1027440"/>
            </a:xfrm>
            <a:prstGeom prst="bentConnector3">
              <a:avLst>
                <a:gd name="adj1" fmla="val 32928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91" name="Elbow Connector 25"/>
            <p:cNvCxnSpPr/>
            <p:nvPr/>
          </p:nvCxnSpPr>
          <p:spPr>
            <a:xfrm>
              <a:off x="6581520" y="2995920"/>
              <a:ext cx="1725840" cy="735840"/>
            </a:xfrm>
            <a:prstGeom prst="bentConnector3">
              <a:avLst>
                <a:gd name="adj1" fmla="val 2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92" name="Elbow Connector 28"/>
            <p:cNvCxnSpPr/>
            <p:nvPr/>
          </p:nvCxnSpPr>
          <p:spPr>
            <a:xfrm rot="16200000" flipH="1">
              <a:off x="7991640" y="3029760"/>
              <a:ext cx="773280" cy="667440"/>
            </a:xfrm>
            <a:prstGeom prst="bentConnector3">
              <a:avLst>
                <a:gd name="adj1" fmla="val 50023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93" name="Elbow Connector 30"/>
            <p:cNvCxnSpPr/>
            <p:nvPr/>
          </p:nvCxnSpPr>
          <p:spPr>
            <a:xfrm rot="5400000">
              <a:off x="9237600" y="3048480"/>
              <a:ext cx="735840" cy="667800"/>
            </a:xfrm>
            <a:prstGeom prst="bentConnector3">
              <a:avLst>
                <a:gd name="adj1" fmla="val 50024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94" name="Elbow Connector 34"/>
            <p:cNvCxnSpPr/>
            <p:nvPr/>
          </p:nvCxnSpPr>
          <p:spPr>
            <a:xfrm rot="5400000">
              <a:off x="10159920" y="2477520"/>
              <a:ext cx="735840" cy="1772280"/>
            </a:xfrm>
            <a:prstGeom prst="bentConnector3">
              <a:avLst>
                <a:gd name="adj1" fmla="val 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295" name="Rectangle 42"/>
            <p:cNvSpPr/>
            <p:nvPr/>
          </p:nvSpPr>
          <p:spPr>
            <a:xfrm>
              <a:off x="8062200" y="5328000"/>
              <a:ext cx="1842480" cy="3081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Calibri"/>
                </a:rPr>
                <a:t>Data Cleaning</a:t>
              </a:r>
              <a:endParaRPr lang="en-IN" sz="1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6" name="Oval 46"/>
            <p:cNvSpPr/>
            <p:nvPr/>
          </p:nvSpPr>
          <p:spPr>
            <a:xfrm>
              <a:off x="8055720" y="6052320"/>
              <a:ext cx="1856880" cy="53388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Calibri"/>
                </a:rPr>
                <a:t>Data save as csv</a:t>
              </a:r>
              <a:endParaRPr lang="en-IN" sz="1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97" name="Elbow Connector 47"/>
            <p:cNvCxnSpPr>
              <a:stCxn id="295" idx="2"/>
              <a:endCxn id="296" idx="0"/>
            </p:cNvCxnSpPr>
            <p:nvPr/>
          </p:nvCxnSpPr>
          <p:spPr>
            <a:xfrm rot="16200000" flipH="1">
              <a:off x="8775720" y="5843880"/>
              <a:ext cx="416520" cy="1080"/>
            </a:xfrm>
            <a:prstGeom prst="bentConnector3">
              <a:avLst>
                <a:gd name="adj1" fmla="val 5000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298" name="Rectangle 50"/>
            <p:cNvSpPr/>
            <p:nvPr/>
          </p:nvSpPr>
          <p:spPr>
            <a:xfrm>
              <a:off x="10216440" y="4085640"/>
              <a:ext cx="392400" cy="17208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9" name="Rectangle 51"/>
            <p:cNvSpPr/>
            <p:nvPr/>
          </p:nvSpPr>
          <p:spPr>
            <a:xfrm>
              <a:off x="10225440" y="4360320"/>
              <a:ext cx="392400" cy="1720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00" name="Rectangle 52"/>
            <p:cNvSpPr/>
            <p:nvPr/>
          </p:nvSpPr>
          <p:spPr>
            <a:xfrm>
              <a:off x="10216440" y="4644360"/>
              <a:ext cx="392400" cy="1720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01" name="TextBox 54"/>
            <p:cNvSpPr/>
            <p:nvPr/>
          </p:nvSpPr>
          <p:spPr>
            <a:xfrm>
              <a:off x="10640880" y="4291560"/>
              <a:ext cx="11610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</a:rPr>
                <a:t>Data Processing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2" name="TextBox 55"/>
            <p:cNvSpPr/>
            <p:nvPr/>
          </p:nvSpPr>
          <p:spPr>
            <a:xfrm>
              <a:off x="10644840" y="4580640"/>
              <a:ext cx="71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</a:rPr>
                <a:t>Data out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3" name="Snip and Round Single Corner of Rectangle 57"/>
            <p:cNvSpPr/>
            <p:nvPr/>
          </p:nvSpPr>
          <p:spPr>
            <a:xfrm>
              <a:off x="8307360" y="1341000"/>
              <a:ext cx="1334160" cy="60444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launches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0" name="Snip and Round Single Corner of Rectangle 58"/>
            <p:cNvSpPr/>
            <p:nvPr/>
          </p:nvSpPr>
          <p:spPr>
            <a:xfrm>
              <a:off x="7376400" y="2287800"/>
              <a:ext cx="1405080" cy="76032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launchpads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Snip and Round Single Corner of Rectangle 59"/>
            <p:cNvSpPr/>
            <p:nvPr/>
          </p:nvSpPr>
          <p:spPr>
            <a:xfrm>
              <a:off x="5901840" y="2291760"/>
              <a:ext cx="1334160" cy="77292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rockets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4" name="Snip and Round Single Corner of Rectangle 60"/>
            <p:cNvSpPr/>
            <p:nvPr/>
          </p:nvSpPr>
          <p:spPr>
            <a:xfrm>
              <a:off x="9263880" y="2275560"/>
              <a:ext cx="1334160" cy="77256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payloads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6" name="Snip and Round Single Corner of Rectangle 61"/>
            <p:cNvSpPr/>
            <p:nvPr/>
          </p:nvSpPr>
          <p:spPr>
            <a:xfrm>
              <a:off x="10748520" y="2274840"/>
              <a:ext cx="1334160" cy="72072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cores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3" name="TextBox 62"/>
            <p:cNvSpPr/>
            <p:nvPr/>
          </p:nvSpPr>
          <p:spPr>
            <a:xfrm>
              <a:off x="5942520" y="2309040"/>
              <a:ext cx="127692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0" b="1" strike="noStrike" spc="-1">
                  <a:solidFill>
                    <a:srgbClr val="D0CECE"/>
                  </a:solidFill>
                  <a:latin typeface="Calibri"/>
                </a:rPr>
                <a:t>getBoosterVersion()</a:t>
              </a:r>
              <a:endParaRPr lang="en-IN" sz="105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4" name="TextBox 63"/>
            <p:cNvSpPr/>
            <p:nvPr/>
          </p:nvSpPr>
          <p:spPr>
            <a:xfrm>
              <a:off x="7562520" y="2292120"/>
              <a:ext cx="103284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0" b="1" strike="noStrike" spc="-1">
                  <a:solidFill>
                    <a:srgbClr val="D0CECE"/>
                  </a:solidFill>
                  <a:latin typeface="Calibri"/>
                </a:rPr>
                <a:t>getLaunchSite()</a:t>
              </a:r>
              <a:endParaRPr lang="en-IN" sz="105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5" name="TextBox 76"/>
            <p:cNvSpPr/>
            <p:nvPr/>
          </p:nvSpPr>
          <p:spPr>
            <a:xfrm>
              <a:off x="9367560" y="2301480"/>
              <a:ext cx="112752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0" b="1" strike="noStrike" spc="-1">
                  <a:solidFill>
                    <a:srgbClr val="D0CECE"/>
                  </a:solidFill>
                  <a:latin typeface="Calibri"/>
                </a:rPr>
                <a:t>getPayloadData()</a:t>
              </a:r>
              <a:endParaRPr lang="en-IN" sz="105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6" name="TextBox 77"/>
            <p:cNvSpPr/>
            <p:nvPr/>
          </p:nvSpPr>
          <p:spPr>
            <a:xfrm>
              <a:off x="10927080" y="2321640"/>
              <a:ext cx="97344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0" b="1" strike="noStrike" spc="-1">
                  <a:solidFill>
                    <a:srgbClr val="D0CECE"/>
                  </a:solidFill>
                  <a:latin typeface="Calibri"/>
                </a:rPr>
                <a:t>getCodeData()</a:t>
              </a:r>
              <a:endParaRPr lang="en-IN" sz="105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7" name="TextBox 79"/>
          <p:cNvSpPr/>
          <p:nvPr/>
        </p:nvSpPr>
        <p:spPr>
          <a:xfrm>
            <a:off x="10634400" y="4030200"/>
            <a:ext cx="609552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Get data </a:t>
            </a:r>
            <a:r>
              <a:rPr lang="en-US" sz="1050" b="0" strike="noStrike" spc="-1">
                <a:solidFill>
                  <a:srgbClr val="000000"/>
                </a:solidFill>
                <a:latin typeface="Calibri"/>
              </a:rPr>
              <a:t>function()</a:t>
            </a:r>
            <a:endParaRPr lang="en-IN" sz="1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B43DEE-03BB-4128-9889-EDD6D6FDD60E}" type="slidenum">
              <a:r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200"/>
          <p:cNvSpPr/>
          <p:nvPr/>
        </p:nvSpPr>
        <p:spPr>
          <a:xfrm>
            <a:off x="7709040" y="2603520"/>
            <a:ext cx="3200040" cy="2185200"/>
          </a:xfrm>
          <a:prstGeom prst="rect">
            <a:avLst/>
          </a:prstGeom>
          <a:noFill/>
          <a:ln>
            <a:solidFill>
              <a:srgbClr val="A5A5A5">
                <a:lumMod val="75000"/>
              </a:srgbClr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Calibri"/>
              </a:rPr>
              <a:t> BeautifulSoup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1"/>
          <p:cNvSpPr>
            <a:spLocks noGrp="1"/>
          </p:cNvSpPr>
          <p:nvPr>
            <p:ph/>
          </p:nvPr>
        </p:nvSpPr>
        <p:spPr>
          <a:xfrm>
            <a:off x="714240" y="1395000"/>
            <a:ext cx="5286240" cy="503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Website data can be parsed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6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 (BS4) library in python can be used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 html website is broken up into hierarchical elements by BS4 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These are accessed in accordance with their level of nesting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Contents such as text within the html tags can be accessed as data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web scraping notebook, as an external reference and peer-review purpose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en-US" sz="4000" b="0" strike="noStrike" spc="-1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311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Snip Single Corner of Rectangle 197"/>
          <p:cNvSpPr/>
          <p:nvPr/>
        </p:nvSpPr>
        <p:spPr>
          <a:xfrm>
            <a:off x="8013600" y="1600200"/>
            <a:ext cx="2577600" cy="723600"/>
          </a:xfrm>
          <a:prstGeom prst="snip1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4472C4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request.get(</a:t>
            </a:r>
            <a:r>
              <a:rPr lang="en-US" sz="18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website.url</a:t>
            </a: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)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Rectangle 198"/>
          <p:cNvSpPr/>
          <p:nvPr/>
        </p:nvSpPr>
        <p:spPr>
          <a:xfrm>
            <a:off x="8013600" y="2781360"/>
            <a:ext cx="2577600" cy="64728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Hierarchical decomposition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Rectangle 199"/>
          <p:cNvSpPr/>
          <p:nvPr/>
        </p:nvSpPr>
        <p:spPr>
          <a:xfrm>
            <a:off x="8013600" y="3975120"/>
            <a:ext cx="2577600" cy="6854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Query DOM elements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5" name="Straight Arrow Connector 202"/>
          <p:cNvCxnSpPr>
            <a:stCxn id="312" idx="2"/>
            <a:endCxn id="313" idx="0"/>
          </p:cNvCxnSpPr>
          <p:nvPr/>
        </p:nvCxnSpPr>
        <p:spPr>
          <a:xfrm>
            <a:off x="9302400" y="2323800"/>
            <a:ext cx="360" cy="457920"/>
          </a:xfrm>
          <a:prstGeom prst="straightConnector1">
            <a:avLst/>
          </a:prstGeom>
          <a:ln w="31750">
            <a:solidFill>
              <a:srgbClr val="4472C4"/>
            </a:solidFill>
            <a:tailEnd type="triangle" w="med" len="med"/>
          </a:ln>
        </p:spPr>
      </p:cxnSp>
      <p:cxnSp>
        <p:nvCxnSpPr>
          <p:cNvPr id="316" name="Straight Arrow Connector 203"/>
          <p:cNvCxnSpPr>
            <a:stCxn id="313" idx="2"/>
            <a:endCxn id="314" idx="0"/>
          </p:cNvCxnSpPr>
          <p:nvPr/>
        </p:nvCxnSpPr>
        <p:spPr>
          <a:xfrm>
            <a:off x="9302400" y="3428640"/>
            <a:ext cx="360" cy="546840"/>
          </a:xfrm>
          <a:prstGeom prst="straightConnector1">
            <a:avLst/>
          </a:prstGeom>
          <a:ln w="31750">
            <a:solidFill>
              <a:srgbClr val="4472C4"/>
            </a:solidFill>
            <a:tailEnd type="triangle" w="med" len="med"/>
          </a:ln>
        </p:spPr>
      </p:cxn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DEA26F0-1972-433E-A409-FF0C0DCBB2DD}" type="slidenum">
              <a:r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6623</TotalTime>
  <Words>2108</Words>
  <Application>Microsoft Macintosh PowerPoint</Application>
  <PresentationFormat>Widescreen</PresentationFormat>
  <Paragraphs>321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Abadi</vt:lpstr>
      <vt:lpstr>Arial</vt:lpstr>
      <vt:lpstr>Calibri</vt:lpstr>
      <vt:lpstr>Calibri Light</vt:lpstr>
      <vt:lpstr>Consolas</vt:lpstr>
      <vt:lpstr>IBM Plex Mono SemiBold</vt:lpstr>
      <vt:lpstr>OpenSymbol</vt:lpstr>
      <vt:lpstr>Symbol</vt:lpstr>
      <vt:lpstr>Times New Roman</vt:lpstr>
      <vt:lpstr>Wingdings</vt:lpstr>
      <vt:lpstr>Custom Design</vt:lpstr>
      <vt:lpstr>Custom Design</vt:lpstr>
      <vt:lpstr>Custom Design</vt:lpstr>
      <vt:lpstr>Custom Design</vt:lpstr>
      <vt:lpstr>Custom Design</vt:lpstr>
      <vt:lpstr>Custom Design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Scraping Logic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subject/>
  <dc:creator>YAN Luo</dc:creator>
  <dc:description/>
  <cp:lastModifiedBy>Rithvik Vinekar</cp:lastModifiedBy>
  <cp:revision>217</cp:revision>
  <dcterms:created xsi:type="dcterms:W3CDTF">2021-04-29T18:58:34Z</dcterms:created>
  <dcterms:modified xsi:type="dcterms:W3CDTF">2023-08-20T19:58:57Z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10</vt:i4>
  </property>
  <property fmtid="{D5CDD505-2E9C-101B-9397-08002B2CF9AE}" pid="4" name="PresentationFormat">
    <vt:lpwstr>Widescreen</vt:lpwstr>
  </property>
  <property fmtid="{D5CDD505-2E9C-101B-9397-08002B2CF9AE}" pid="5" name="Slides">
    <vt:i4>48</vt:i4>
  </property>
</Properties>
</file>